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50"/>
  </p:notesMasterIdLst>
  <p:sldIdLst>
    <p:sldId id="256" r:id="rId2"/>
    <p:sldId id="257" r:id="rId3"/>
    <p:sldId id="258" r:id="rId4"/>
    <p:sldId id="259" r:id="rId5"/>
    <p:sldId id="270" r:id="rId6"/>
    <p:sldId id="296" r:id="rId7"/>
    <p:sldId id="300" r:id="rId8"/>
    <p:sldId id="298" r:id="rId9"/>
    <p:sldId id="301" r:id="rId10"/>
    <p:sldId id="297" r:id="rId11"/>
    <p:sldId id="299" r:id="rId12"/>
    <p:sldId id="262" r:id="rId13"/>
    <p:sldId id="302" r:id="rId14"/>
    <p:sldId id="303" r:id="rId15"/>
    <p:sldId id="304" r:id="rId16"/>
    <p:sldId id="305" r:id="rId17"/>
    <p:sldId id="306" r:id="rId18"/>
    <p:sldId id="307" r:id="rId19"/>
    <p:sldId id="308" r:id="rId20"/>
    <p:sldId id="309" r:id="rId21"/>
    <p:sldId id="310" r:id="rId22"/>
    <p:sldId id="312" r:id="rId23"/>
    <p:sldId id="327" r:id="rId24"/>
    <p:sldId id="328" r:id="rId25"/>
    <p:sldId id="311" r:id="rId26"/>
    <p:sldId id="331" r:id="rId27"/>
    <p:sldId id="329" r:id="rId28"/>
    <p:sldId id="330" r:id="rId29"/>
    <p:sldId id="332" r:id="rId30"/>
    <p:sldId id="333" r:id="rId31"/>
    <p:sldId id="313" r:id="rId32"/>
    <p:sldId id="265" r:id="rId33"/>
    <p:sldId id="316" r:id="rId34"/>
    <p:sldId id="317" r:id="rId35"/>
    <p:sldId id="318" r:id="rId36"/>
    <p:sldId id="319" r:id="rId37"/>
    <p:sldId id="320" r:id="rId38"/>
    <p:sldId id="321" r:id="rId39"/>
    <p:sldId id="322" r:id="rId40"/>
    <p:sldId id="323" r:id="rId41"/>
    <p:sldId id="324" r:id="rId42"/>
    <p:sldId id="325" r:id="rId43"/>
    <p:sldId id="266" r:id="rId44"/>
    <p:sldId id="267" r:id="rId45"/>
    <p:sldId id="326" r:id="rId46"/>
    <p:sldId id="268" r:id="rId47"/>
    <p:sldId id="295" r:id="rId48"/>
    <p:sldId id="334" r:id="rId49"/>
  </p:sldIdLst>
  <p:sldSz cx="12192000" cy="6858000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83" autoAdjust="0"/>
    <p:restoredTop sz="92925"/>
  </p:normalViewPr>
  <p:slideViewPr>
    <p:cSldViewPr snapToGrid="0">
      <p:cViewPr varScale="1">
        <p:scale>
          <a:sx n="100" d="100"/>
          <a:sy n="100" d="100"/>
        </p:scale>
        <p:origin x="1040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presProps" Target="pres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485AC86-FA52-4BA8-B0F8-BBF8B37B3D1F}" type="datetimeFigureOut">
              <a:rPr lang="zh-TW" altLang="en-US" smtClean="0"/>
              <a:t>2022/2/8</a:t>
            </a:fld>
            <a:endParaRPr lang="zh-TW" altLang="en-US"/>
          </a:p>
        </p:txBody>
      </p:sp>
      <p:sp>
        <p:nvSpPr>
          <p:cNvPr id="4" name="投影片影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99DF36F-C61E-4B14-B3B4-CE02A03BAF14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24363940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" altLang="zh-TW" dirty="0"/>
              <a:t>The positive pairs are often obtained by taking two independently randomly augmented versions of the same sample</a:t>
            </a:r>
          </a:p>
          <a:p>
            <a:endParaRPr kumimoji="1"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9DF36F-C61E-4B14-B3B4-CE02A03BAF14}" type="slidenum">
              <a:rPr lang="zh-TW" altLang="en-US" smtClean="0"/>
              <a:t>13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96216421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9DF36F-C61E-4B14-B3B4-CE02A03BAF14}" type="slidenum">
              <a:rPr lang="zh-TW" altLang="en-US" smtClean="0"/>
              <a:t>23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03859778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9DF36F-C61E-4B14-B3B4-CE02A03BAF14}" type="slidenum">
              <a:rPr lang="zh-TW" altLang="en-US" smtClean="0"/>
              <a:t>24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23060387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9DF36F-C61E-4B14-B3B4-CE02A03BAF14}" type="slidenum">
              <a:rPr lang="zh-TW" altLang="en-US" smtClean="0"/>
              <a:t>25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33963416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9DF36F-C61E-4B14-B3B4-CE02A03BAF14}" type="slidenum">
              <a:rPr lang="zh-TW" altLang="en-US" smtClean="0"/>
              <a:t>26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48987050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9DF36F-C61E-4B14-B3B4-CE02A03BAF14}" type="slidenum">
              <a:rPr lang="zh-TW" altLang="en-US" smtClean="0"/>
              <a:t>27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14066873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9DF36F-C61E-4B14-B3B4-CE02A03BAF14}" type="slidenum">
              <a:rPr lang="zh-TW" altLang="en-US" smtClean="0"/>
              <a:t>28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07605408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9DF36F-C61E-4B14-B3B4-CE02A03BAF14}" type="slidenum">
              <a:rPr lang="zh-TW" altLang="en-US" smtClean="0"/>
              <a:t>29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92732611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9DF36F-C61E-4B14-B3B4-CE02A03BAF14}" type="slidenum">
              <a:rPr lang="zh-TW" altLang="en-US" smtClean="0"/>
              <a:t>30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7322448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en-US" altLang="zh-TW" dirty="0"/>
              <a:t>STL-10 </a:t>
            </a:r>
            <a:r>
              <a:rPr kumimoji="1" lang="zh-TW" altLang="en-US" dirty="0"/>
              <a:t>是類似 </a:t>
            </a:r>
            <a:r>
              <a:rPr kumimoji="1" lang="en-US" altLang="zh-TW" dirty="0"/>
              <a:t>CIFAR-10 </a:t>
            </a:r>
            <a:r>
              <a:rPr kumimoji="1" lang="zh-TW" altLang="en-US" dirty="0"/>
              <a:t>但是包含其他沒有 </a:t>
            </a:r>
            <a:r>
              <a:rPr kumimoji="1" lang="en-US" altLang="zh-TW" dirty="0"/>
              <a:t>label </a:t>
            </a:r>
            <a:r>
              <a:rPr kumimoji="1" lang="zh-TW" altLang="en-US" dirty="0"/>
              <a:t>的影像，可以用做 </a:t>
            </a:r>
            <a:r>
              <a:rPr kumimoji="1" lang="en-US" altLang="zh-TW" dirty="0"/>
              <a:t>unsupervised learning</a:t>
            </a:r>
          </a:p>
          <a:p>
            <a:r>
              <a:rPr kumimoji="1" lang="en-US" altLang="zh-TW" dirty="0"/>
              <a:t>MR </a:t>
            </a:r>
            <a:r>
              <a:rPr kumimoji="1" lang="zh-TW" altLang="en-US" dirty="0"/>
              <a:t>是包含電影評論和評分的資料集，其中評論是分類呈正面或負面</a:t>
            </a:r>
            <a:endParaRPr kumimoji="1" lang="en-US" altLang="zh-TW" dirty="0"/>
          </a:p>
          <a:p>
            <a:endParaRPr kumimoji="1"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9DF36F-C61E-4B14-B3B4-CE02A03BAF14}" type="slidenum">
              <a:rPr lang="zh-TW" altLang="en-US" smtClean="0"/>
              <a:t>32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94085034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9DF36F-C61E-4B14-B3B4-CE02A03BAF14}" type="slidenum">
              <a:rPr lang="zh-TW" altLang="en-US" smtClean="0"/>
              <a:t>33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46689767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9DF36F-C61E-4B14-B3B4-CE02A03BAF14}" type="slidenum">
              <a:rPr lang="zh-TW" altLang="en-US" smtClean="0"/>
              <a:t>14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31689940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9DF36F-C61E-4B14-B3B4-CE02A03BAF14}" type="slidenum">
              <a:rPr lang="zh-TW" altLang="en-US" smtClean="0"/>
              <a:t>34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47457410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9DF36F-C61E-4B14-B3B4-CE02A03BAF14}" type="slidenum">
              <a:rPr lang="zh-TW" altLang="en-US" smtClean="0"/>
              <a:t>35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53789988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zh-TW" altLang="en-US" dirty="0"/>
              <a:t>只使用 </a:t>
            </a:r>
            <a:r>
              <a:rPr kumimoji="1" lang="en-US" altLang="zh-TW" dirty="0"/>
              <a:t> align </a:t>
            </a:r>
            <a:r>
              <a:rPr kumimoji="1" lang="zh-TW" altLang="en-US" dirty="0"/>
              <a:t>和 </a:t>
            </a:r>
            <a:r>
              <a:rPr kumimoji="1" lang="en-US" altLang="zh-TW" dirty="0"/>
              <a:t>uniformity </a:t>
            </a:r>
            <a:r>
              <a:rPr kumimoji="1" lang="zh-TW" altLang="en-US" dirty="0"/>
              <a:t>這兩個 </a:t>
            </a:r>
            <a:r>
              <a:rPr kumimoji="1" lang="en-US" altLang="zh-TW" dirty="0"/>
              <a:t>loss </a:t>
            </a:r>
            <a:r>
              <a:rPr kumimoji="1" lang="zh-TW" altLang="en-US" dirty="0"/>
              <a:t>表現最好</a:t>
            </a: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9DF36F-C61E-4B14-B3B4-CE02A03BAF14}" type="slidenum">
              <a:rPr lang="zh-TW" altLang="en-US" smtClean="0"/>
              <a:t>36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49024708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zh-TW" altLang="en-US" dirty="0"/>
              <a:t>這兩個 </a:t>
            </a:r>
            <a:r>
              <a:rPr kumimoji="1" lang="en-US" altLang="zh-TW" dirty="0"/>
              <a:t>loss </a:t>
            </a:r>
            <a:r>
              <a:rPr kumimoji="1" lang="zh-TW" altLang="en-US" dirty="0"/>
              <a:t>必須都使用才能有較好的表現，代表這兩個特性都是需要的，且比例不能差太大。</a:t>
            </a: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9DF36F-C61E-4B14-B3B4-CE02A03BAF14}" type="slidenum">
              <a:rPr lang="zh-TW" altLang="en-US" smtClean="0"/>
              <a:t>37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451602509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zh-TW" altLang="en-US" dirty="0"/>
              <a:t>這個實驗測試這兩個 </a:t>
            </a:r>
            <a:r>
              <a:rPr kumimoji="1" lang="en-US" altLang="zh-TW" dirty="0"/>
              <a:t>loss </a:t>
            </a:r>
            <a:r>
              <a:rPr kumimoji="1" lang="zh-TW" altLang="en-US" dirty="0"/>
              <a:t>是否真的會影響下游任務的表現。</a:t>
            </a:r>
            <a:endParaRPr kumimoji="1" lang="en-US" altLang="zh-TW" dirty="0"/>
          </a:p>
          <a:p>
            <a:r>
              <a:rPr kumimoji="1" lang="zh-TW" altLang="en-US" dirty="0"/>
              <a:t>在 </a:t>
            </a:r>
            <a:r>
              <a:rPr kumimoji="1" lang="en-US" altLang="zh-TW" dirty="0"/>
              <a:t>fine-tune </a:t>
            </a:r>
            <a:r>
              <a:rPr kumimoji="1" lang="zh-TW" altLang="en-US" dirty="0"/>
              <a:t>時紀錄這兩個 </a:t>
            </a:r>
            <a:r>
              <a:rPr kumimoji="1" lang="en-US" altLang="zh-TW" dirty="0"/>
              <a:t>metric </a:t>
            </a:r>
            <a:r>
              <a:rPr kumimoji="1" lang="zh-TW" altLang="en-US" dirty="0"/>
              <a:t>的變化，當只有單一一個 </a:t>
            </a:r>
            <a:r>
              <a:rPr kumimoji="1" lang="en-US" altLang="zh-TW" dirty="0"/>
              <a:t>loss </a:t>
            </a:r>
            <a:r>
              <a:rPr kumimoji="1" lang="zh-TW" altLang="en-US" dirty="0"/>
              <a:t>被使用，他對應的 </a:t>
            </a:r>
            <a:r>
              <a:rPr kumimoji="1" lang="en-US" altLang="zh-TW" dirty="0"/>
              <a:t>metric </a:t>
            </a:r>
            <a:r>
              <a:rPr kumimoji="1" lang="zh-TW" altLang="en-US" dirty="0"/>
              <a:t>會逐漸改進，但另一個</a:t>
            </a:r>
            <a:r>
              <a:rPr kumimoji="1" lang="en-US" altLang="zh-TW" dirty="0"/>
              <a:t> metric </a:t>
            </a:r>
            <a:r>
              <a:rPr kumimoji="1" lang="zh-TW" altLang="en-US" dirty="0"/>
              <a:t>會越來越差，</a:t>
            </a:r>
            <a:r>
              <a:rPr kumimoji="1" lang="en-US" altLang="zh-TW" dirty="0"/>
              <a:t>accuracy </a:t>
            </a:r>
            <a:r>
              <a:rPr kumimoji="1" lang="zh-TW" altLang="en-US" dirty="0"/>
              <a:t>也越來越差，但同時使用的話</a:t>
            </a:r>
            <a:r>
              <a:rPr kumimoji="1" lang="en-US" altLang="zh-TW" dirty="0"/>
              <a:t> representation quality </a:t>
            </a:r>
            <a:r>
              <a:rPr kumimoji="1" lang="zh-TW" altLang="en-US" dirty="0"/>
              <a:t>就會越來越好</a:t>
            </a:r>
            <a:endParaRPr kumimoji="1" lang="en-US" altLang="zh-TW" dirty="0"/>
          </a:p>
          <a:p>
            <a:r>
              <a:rPr kumimoji="1" lang="zh-TW" altLang="en-US" dirty="0"/>
              <a:t>這個實驗顯示了 </a:t>
            </a:r>
            <a:r>
              <a:rPr kumimoji="1" lang="en-US" altLang="zh-TW" dirty="0" err="1"/>
              <a:t>aligment</a:t>
            </a:r>
            <a:r>
              <a:rPr kumimoji="1" lang="en-US" altLang="zh-TW" dirty="0"/>
              <a:t> </a:t>
            </a:r>
            <a:r>
              <a:rPr kumimoji="1" lang="zh-TW" altLang="en-US" dirty="0"/>
              <a:t>和 </a:t>
            </a:r>
            <a:r>
              <a:rPr kumimoji="1" lang="en-US" altLang="zh-TW" dirty="0"/>
              <a:t>uniformity </a:t>
            </a:r>
            <a:r>
              <a:rPr kumimoji="1" lang="zh-TW" altLang="en-US" dirty="0"/>
              <a:t>與 </a:t>
            </a:r>
            <a:r>
              <a:rPr kumimoji="1" lang="en-US" altLang="zh-TW" dirty="0"/>
              <a:t>representation quality </a:t>
            </a:r>
            <a:r>
              <a:rPr kumimoji="1" lang="zh-TW" altLang="en-US" dirty="0"/>
              <a:t> 之間有因果關係，其中一項變差都會影響結果，也是直接對他們兩個最佳化會表現很好的原因。</a:t>
            </a: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9DF36F-C61E-4B14-B3B4-CE02A03BAF14}" type="slidenum">
              <a:rPr lang="zh-TW" altLang="en-US" smtClean="0"/>
              <a:t>38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68206998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9DF36F-C61E-4B14-B3B4-CE02A03BAF14}" type="slidenum">
              <a:rPr lang="zh-TW" altLang="en-US" smtClean="0"/>
              <a:t>39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734204664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zh-TW" altLang="en-US" dirty="0"/>
              <a:t>跟普通的 </a:t>
            </a:r>
            <a:r>
              <a:rPr kumimoji="1" lang="en-US" altLang="zh-TW" dirty="0"/>
              <a:t>contrastive loss </a:t>
            </a:r>
            <a:r>
              <a:rPr kumimoji="1" lang="zh-TW" altLang="en-US" dirty="0"/>
              <a:t>類似的趨勢，兩種 </a:t>
            </a:r>
            <a:r>
              <a:rPr kumimoji="1" lang="en-US" altLang="zh-TW" dirty="0"/>
              <a:t>metric </a:t>
            </a:r>
            <a:r>
              <a:rPr kumimoji="1" lang="zh-TW" altLang="en-US" dirty="0"/>
              <a:t>越低表現越好</a:t>
            </a:r>
            <a:endParaRPr kumimoji="1" lang="en-US" altLang="zh-TW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9DF36F-C61E-4B14-B3B4-CE02A03BAF14}" type="slidenum">
              <a:rPr lang="zh-TW" altLang="en-US" smtClean="0"/>
              <a:t>40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243095847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9DF36F-C61E-4B14-B3B4-CE02A03BAF14}" type="slidenum">
              <a:rPr lang="zh-TW" altLang="en-US" smtClean="0"/>
              <a:t>41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47428990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zh-TW" altLang="en-US" dirty="0"/>
              <a:t>這些結果顯示 </a:t>
            </a:r>
            <a:r>
              <a:rPr kumimoji="1" lang="en-US" altLang="zh-TW" dirty="0"/>
              <a:t>alignment </a:t>
            </a:r>
            <a:r>
              <a:rPr kumimoji="1" lang="zh-TW" altLang="en-US" dirty="0"/>
              <a:t>和 </a:t>
            </a:r>
            <a:r>
              <a:rPr kumimoji="1" lang="en-US" altLang="zh-TW" dirty="0"/>
              <a:t>uniformity </a:t>
            </a:r>
            <a:r>
              <a:rPr kumimoji="1" lang="zh-TW" altLang="en-US" dirty="0"/>
              <a:t>對於影像和文字的 </a:t>
            </a:r>
            <a:r>
              <a:rPr kumimoji="1" lang="en-US" altLang="zh-TW" dirty="0"/>
              <a:t>domain </a:t>
            </a:r>
            <a:r>
              <a:rPr kumimoji="1" lang="zh-TW" altLang="en-US" dirty="0"/>
              <a:t>，以及整體的 </a:t>
            </a:r>
            <a:r>
              <a:rPr kumimoji="1" lang="en-US" altLang="zh-TW" dirty="0"/>
              <a:t>contrastive  learning </a:t>
            </a:r>
            <a:r>
              <a:rPr kumimoji="1" lang="zh-TW" altLang="en-US" dirty="0"/>
              <a:t>方法都是重要的屬性。</a:t>
            </a: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9DF36F-C61E-4B14-B3B4-CE02A03BAF14}" type="slidenum">
              <a:rPr lang="zh-TW" altLang="en-US" smtClean="0"/>
              <a:t>42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941880180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9DF36F-C61E-4B14-B3B4-CE02A03BAF14}" type="slidenum">
              <a:rPr lang="zh-TW" altLang="en-US" smtClean="0"/>
              <a:t>43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41964022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" altLang="zh-TW" dirty="0"/>
              <a:t>maximizing a tighter bound often leads to worse downstream task performance </a:t>
            </a:r>
            <a:endParaRPr kumimoji="1"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9DF36F-C61E-4B14-B3B4-CE02A03BAF14}" type="slidenum">
              <a:rPr lang="zh-TW" altLang="en-US" smtClean="0"/>
              <a:t>15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3597012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9DF36F-C61E-4B14-B3B4-CE02A03BAF14}" type="slidenum">
              <a:rPr lang="zh-TW" altLang="en-US" smtClean="0"/>
              <a:t>17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7247908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9DF36F-C61E-4B14-B3B4-CE02A03BAF14}" type="slidenum">
              <a:rPr lang="zh-TW" altLang="en-US" smtClean="0"/>
              <a:t>18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91311624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9DF36F-C61E-4B14-B3B4-CE02A03BAF14}" type="slidenum">
              <a:rPr lang="zh-TW" altLang="en-US" smtClean="0"/>
              <a:t>19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3395214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9DF36F-C61E-4B14-B3B4-CE02A03BAF14}" type="slidenum">
              <a:rPr lang="zh-TW" altLang="en-US" smtClean="0"/>
              <a:t>20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08522528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9DF36F-C61E-4B14-B3B4-CE02A03BAF14}" type="slidenum">
              <a:rPr lang="zh-TW" altLang="en-US" smtClean="0"/>
              <a:t>21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21830110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9DF36F-C61E-4B14-B3B4-CE02A03BAF14}" type="slidenum">
              <a:rPr lang="zh-TW" altLang="en-US" smtClean="0"/>
              <a:t>22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2530148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BF1DC4CC-582E-4354-B377-DA082C712C3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703E9225-99A5-48C0-9377-E86DE17F94C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/>
              <a:t>按一下以編輯母片子標題樣式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EB24989B-0BD4-48F2-B557-F95E90D5E5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988FED-1376-4189-BE91-7CA28C04AABA}" type="datetime1">
              <a:rPr lang="zh-TW" altLang="en-US" smtClean="0"/>
              <a:t>2022/2/8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3F1C9C3A-488D-4A5B-8CE7-6FEAC73849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2FA68529-22C5-44BB-B2BC-EE125740CA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23AB0-D4EA-4CF6-BB7E-E024BD643F2C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1112048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D76D1827-CE0E-4114-B1D2-270D186888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直排文字版面配置區 2">
            <a:extLst>
              <a:ext uri="{FF2B5EF4-FFF2-40B4-BE49-F238E27FC236}">
                <a16:creationId xmlns:a16="http://schemas.microsoft.com/office/drawing/2014/main" id="{D18C0746-2D48-468D-9A80-79D70410B3B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E03E1549-AA86-4F0B-A8C7-7D804D3405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562AB8-BEB2-4C00-9A11-78A4351EDE39}" type="datetime1">
              <a:rPr lang="zh-TW" altLang="en-US" smtClean="0"/>
              <a:t>2022/2/8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12DA797D-1E6B-4F12-844D-1CA81D50C2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B2EAEA3C-B74E-40BE-A28E-707C3EAC8A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23AB0-D4EA-4CF6-BB7E-E024BD643F2C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3872425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>
            <a:extLst>
              <a:ext uri="{FF2B5EF4-FFF2-40B4-BE49-F238E27FC236}">
                <a16:creationId xmlns:a16="http://schemas.microsoft.com/office/drawing/2014/main" id="{0A8FFF6B-4233-421A-9F05-C2AF9CB4346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直排文字版面配置區 2">
            <a:extLst>
              <a:ext uri="{FF2B5EF4-FFF2-40B4-BE49-F238E27FC236}">
                <a16:creationId xmlns:a16="http://schemas.microsoft.com/office/drawing/2014/main" id="{0165E730-E49B-4D33-886C-476C82B0878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06FC4516-3250-40DA-B367-CE01F72579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5EDCC5-19ED-40B1-8C16-B20B300FF6B5}" type="datetime1">
              <a:rPr lang="zh-TW" altLang="en-US" smtClean="0"/>
              <a:t>2022/2/8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7661C56A-7F90-4484-941C-463D78698A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331E7A92-B5A7-4382-B68F-16630857D6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23AB0-D4EA-4CF6-BB7E-E024BD643F2C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298258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856C9DEA-D005-4240-8BF1-77D92295D6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4D7A237E-0FD2-4402-8C72-C7B00C0FDDD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15279DFC-FD08-4556-82AD-B507003755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89638C-B1D4-48C0-914A-31F69583B358}" type="datetime1">
              <a:rPr lang="zh-TW" altLang="en-US" smtClean="0"/>
              <a:t>2022/2/8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3CA54C92-9A29-4B8C-B381-46A34870AC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3492B54B-9629-4044-B639-5981425250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23AB0-D4EA-4CF6-BB7E-E024BD643F2C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039696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849C7A31-F356-4DD9-82F2-2605A48E80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EC0835B8-CA5E-49EE-A945-6E0242658E2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844A32D4-AD0D-4C62-8714-5365249B6F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5706B2-EDEC-4840-8147-6D97296A76D5}" type="datetime1">
              <a:rPr lang="zh-TW" altLang="en-US" smtClean="0"/>
              <a:t>2022/2/8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E2C1B8DD-08E6-4D5E-8D64-8514D6A328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26F62068-9170-4C4B-990A-CAA5BBC6BE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23AB0-D4EA-4CF6-BB7E-E024BD643F2C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107996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個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DCDE6C22-7440-4DDC-AD17-470F38F9BF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7191AF8A-35F4-471F-B81F-3413E40B9E9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內容版面配置區 3">
            <a:extLst>
              <a:ext uri="{FF2B5EF4-FFF2-40B4-BE49-F238E27FC236}">
                <a16:creationId xmlns:a16="http://schemas.microsoft.com/office/drawing/2014/main" id="{546F8245-632B-4777-8A53-D837E59CA6D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5" name="日期版面配置區 4">
            <a:extLst>
              <a:ext uri="{FF2B5EF4-FFF2-40B4-BE49-F238E27FC236}">
                <a16:creationId xmlns:a16="http://schemas.microsoft.com/office/drawing/2014/main" id="{758B99ED-4FB1-4716-8D33-B9F064FF4A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AB9C3E-28D5-43CE-AFA4-3BC8083FE243}" type="datetime1">
              <a:rPr lang="zh-TW" altLang="en-US" smtClean="0"/>
              <a:t>2022/2/8</a:t>
            </a:fld>
            <a:endParaRPr lang="zh-TW" altLang="en-US"/>
          </a:p>
        </p:txBody>
      </p:sp>
      <p:sp>
        <p:nvSpPr>
          <p:cNvPr id="6" name="頁尾版面配置區 5">
            <a:extLst>
              <a:ext uri="{FF2B5EF4-FFF2-40B4-BE49-F238E27FC236}">
                <a16:creationId xmlns:a16="http://schemas.microsoft.com/office/drawing/2014/main" id="{A607A162-8C3A-4FA9-97FA-C304F9C749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>
            <a:extLst>
              <a:ext uri="{FF2B5EF4-FFF2-40B4-BE49-F238E27FC236}">
                <a16:creationId xmlns:a16="http://schemas.microsoft.com/office/drawing/2014/main" id="{34D7F607-D4CE-4B2A-A82C-6B3500C7F1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23AB0-D4EA-4CF6-BB7E-E024BD643F2C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304873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8B066CDE-C029-442B-9D99-3E1DB714BB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0D98C5A6-D704-46EE-9A20-207339669A5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內容版面配置區 3">
            <a:extLst>
              <a:ext uri="{FF2B5EF4-FFF2-40B4-BE49-F238E27FC236}">
                <a16:creationId xmlns:a16="http://schemas.microsoft.com/office/drawing/2014/main" id="{BDAD9BFE-8EDD-4F36-A98B-B312774DAA2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5" name="文字版面配置區 4">
            <a:extLst>
              <a:ext uri="{FF2B5EF4-FFF2-40B4-BE49-F238E27FC236}">
                <a16:creationId xmlns:a16="http://schemas.microsoft.com/office/drawing/2014/main" id="{0980AC8D-1309-4554-95ED-D98A13DDA97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6" name="內容版面配置區 5">
            <a:extLst>
              <a:ext uri="{FF2B5EF4-FFF2-40B4-BE49-F238E27FC236}">
                <a16:creationId xmlns:a16="http://schemas.microsoft.com/office/drawing/2014/main" id="{825E199A-A219-42C6-87AD-E349E2C1295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7" name="日期版面配置區 6">
            <a:extLst>
              <a:ext uri="{FF2B5EF4-FFF2-40B4-BE49-F238E27FC236}">
                <a16:creationId xmlns:a16="http://schemas.microsoft.com/office/drawing/2014/main" id="{A657E246-9531-493E-85BB-FD35257019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EC7543-7902-49C1-A6D9-2664EB64E450}" type="datetime1">
              <a:rPr lang="zh-TW" altLang="en-US" smtClean="0"/>
              <a:t>2022/2/8</a:t>
            </a:fld>
            <a:endParaRPr lang="zh-TW" altLang="en-US"/>
          </a:p>
        </p:txBody>
      </p:sp>
      <p:sp>
        <p:nvSpPr>
          <p:cNvPr id="8" name="頁尾版面配置區 7">
            <a:extLst>
              <a:ext uri="{FF2B5EF4-FFF2-40B4-BE49-F238E27FC236}">
                <a16:creationId xmlns:a16="http://schemas.microsoft.com/office/drawing/2014/main" id="{A064FBC2-C91E-499C-8962-ED7C8F64FE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投影片編號版面配置區 8">
            <a:extLst>
              <a:ext uri="{FF2B5EF4-FFF2-40B4-BE49-F238E27FC236}">
                <a16:creationId xmlns:a16="http://schemas.microsoft.com/office/drawing/2014/main" id="{B99056FC-8EC1-4B2B-AFE9-7F1CC35AF7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23AB0-D4EA-4CF6-BB7E-E024BD643F2C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9363915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5EF119CC-3755-41E0-9D9E-E8F7DDACDC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日期版面配置區 2">
            <a:extLst>
              <a:ext uri="{FF2B5EF4-FFF2-40B4-BE49-F238E27FC236}">
                <a16:creationId xmlns:a16="http://schemas.microsoft.com/office/drawing/2014/main" id="{AE24FC98-32A4-4EA6-8ACA-A752025020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C586DA-D27D-449A-9E7E-8EBFAD74A8A9}" type="datetime1">
              <a:rPr lang="zh-TW" altLang="en-US" smtClean="0"/>
              <a:t>2022/2/8</a:t>
            </a:fld>
            <a:endParaRPr lang="zh-TW" altLang="en-US"/>
          </a:p>
        </p:txBody>
      </p:sp>
      <p:sp>
        <p:nvSpPr>
          <p:cNvPr id="4" name="頁尾版面配置區 3">
            <a:extLst>
              <a:ext uri="{FF2B5EF4-FFF2-40B4-BE49-F238E27FC236}">
                <a16:creationId xmlns:a16="http://schemas.microsoft.com/office/drawing/2014/main" id="{BEB9D35E-E580-4016-90D9-CDA47476E8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投影片編號版面配置區 4">
            <a:extLst>
              <a:ext uri="{FF2B5EF4-FFF2-40B4-BE49-F238E27FC236}">
                <a16:creationId xmlns:a16="http://schemas.microsoft.com/office/drawing/2014/main" id="{11404645-7A57-4E9B-A51A-65B0D0638C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23AB0-D4EA-4CF6-BB7E-E024BD643F2C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490772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>
            <a:extLst>
              <a:ext uri="{FF2B5EF4-FFF2-40B4-BE49-F238E27FC236}">
                <a16:creationId xmlns:a16="http://schemas.microsoft.com/office/drawing/2014/main" id="{930C6858-DA21-4C1D-8C8B-50F3034D35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CA6041-5DC1-4CF2-B914-3AD803A2B4D9}" type="datetime1">
              <a:rPr lang="zh-TW" altLang="en-US" smtClean="0"/>
              <a:t>2022/2/8</a:t>
            </a:fld>
            <a:endParaRPr lang="zh-TW" altLang="en-US"/>
          </a:p>
        </p:txBody>
      </p:sp>
      <p:sp>
        <p:nvSpPr>
          <p:cNvPr id="3" name="頁尾版面配置區 2">
            <a:extLst>
              <a:ext uri="{FF2B5EF4-FFF2-40B4-BE49-F238E27FC236}">
                <a16:creationId xmlns:a16="http://schemas.microsoft.com/office/drawing/2014/main" id="{1A946E44-4E38-4DBE-8408-8F75BA4E42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A96C9E97-02CA-4747-B719-56A5D8602D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23AB0-D4EA-4CF6-BB7E-E024BD643F2C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7756475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輔助字幕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9B72D6C6-9705-4533-8102-725E06425D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AED13C84-16B3-47DC-B60A-D920F347043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文字版面配置區 3">
            <a:extLst>
              <a:ext uri="{FF2B5EF4-FFF2-40B4-BE49-F238E27FC236}">
                <a16:creationId xmlns:a16="http://schemas.microsoft.com/office/drawing/2014/main" id="{A1DA1AB1-2A16-4887-997D-8F7DD6800C5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日期版面配置區 4">
            <a:extLst>
              <a:ext uri="{FF2B5EF4-FFF2-40B4-BE49-F238E27FC236}">
                <a16:creationId xmlns:a16="http://schemas.microsoft.com/office/drawing/2014/main" id="{CA401559-C0C9-43BD-9805-315E8DAB00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36AA1F-C5E4-4A05-8C0F-90EB264B9E49}" type="datetime1">
              <a:rPr lang="zh-TW" altLang="en-US" smtClean="0"/>
              <a:t>2022/2/8</a:t>
            </a:fld>
            <a:endParaRPr lang="zh-TW" altLang="en-US"/>
          </a:p>
        </p:txBody>
      </p:sp>
      <p:sp>
        <p:nvSpPr>
          <p:cNvPr id="6" name="頁尾版面配置區 5">
            <a:extLst>
              <a:ext uri="{FF2B5EF4-FFF2-40B4-BE49-F238E27FC236}">
                <a16:creationId xmlns:a16="http://schemas.microsoft.com/office/drawing/2014/main" id="{DB51EDB0-EDDF-4B4F-8FAC-9B253E39DC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>
            <a:extLst>
              <a:ext uri="{FF2B5EF4-FFF2-40B4-BE49-F238E27FC236}">
                <a16:creationId xmlns:a16="http://schemas.microsoft.com/office/drawing/2014/main" id="{8E2E5646-3C5A-40A2-AD18-AE02DCA55F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23AB0-D4EA-4CF6-BB7E-E024BD643F2C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8684439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輔助字幕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87144A8E-F83E-405F-B799-8C8555704F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圖片版面配置區 2">
            <a:extLst>
              <a:ext uri="{FF2B5EF4-FFF2-40B4-BE49-F238E27FC236}">
                <a16:creationId xmlns:a16="http://schemas.microsoft.com/office/drawing/2014/main" id="{62ABCBAB-0C57-48E4-BDE2-9F9B844DD9F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TW" altLang="en-US"/>
          </a:p>
        </p:txBody>
      </p:sp>
      <p:sp>
        <p:nvSpPr>
          <p:cNvPr id="4" name="文字版面配置區 3">
            <a:extLst>
              <a:ext uri="{FF2B5EF4-FFF2-40B4-BE49-F238E27FC236}">
                <a16:creationId xmlns:a16="http://schemas.microsoft.com/office/drawing/2014/main" id="{94361372-C212-4621-9EAB-1CA33CB62C5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日期版面配置區 4">
            <a:extLst>
              <a:ext uri="{FF2B5EF4-FFF2-40B4-BE49-F238E27FC236}">
                <a16:creationId xmlns:a16="http://schemas.microsoft.com/office/drawing/2014/main" id="{CBD8F8C5-77B6-4771-8717-89432C20E6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82AAE8-417B-4936-8EB4-1BCD3660035B}" type="datetime1">
              <a:rPr lang="zh-TW" altLang="en-US" smtClean="0"/>
              <a:t>2022/2/8</a:t>
            </a:fld>
            <a:endParaRPr lang="zh-TW" altLang="en-US"/>
          </a:p>
        </p:txBody>
      </p:sp>
      <p:sp>
        <p:nvSpPr>
          <p:cNvPr id="6" name="頁尾版面配置區 5">
            <a:extLst>
              <a:ext uri="{FF2B5EF4-FFF2-40B4-BE49-F238E27FC236}">
                <a16:creationId xmlns:a16="http://schemas.microsoft.com/office/drawing/2014/main" id="{30A84CA6-F35F-46B5-B353-8397F5BE6A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>
            <a:extLst>
              <a:ext uri="{FF2B5EF4-FFF2-40B4-BE49-F238E27FC236}">
                <a16:creationId xmlns:a16="http://schemas.microsoft.com/office/drawing/2014/main" id="{38EA3F94-ECE6-4C0C-BC16-61A6079F60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23AB0-D4EA-4CF6-BB7E-E024BD643F2C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1907924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>
            <a:extLst>
              <a:ext uri="{FF2B5EF4-FFF2-40B4-BE49-F238E27FC236}">
                <a16:creationId xmlns:a16="http://schemas.microsoft.com/office/drawing/2014/main" id="{909A3B65-2951-43CE-9C50-E301573160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77A4752B-8BCA-4EBF-A295-1E29B3C8F0B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FA609D01-CB51-49B3-844C-88413B430E6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772011-3CCD-4A3F-B7EB-C57EA9E9B8E5}" type="datetime1">
              <a:rPr lang="zh-TW" altLang="en-US" smtClean="0"/>
              <a:t>2022/2/8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11B75B4F-082F-415C-9D0E-67872957B43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0AD51B03-0D17-4CED-9413-F9FC6B502DE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823AB0-D4EA-4CF6-BB7E-E024BD643F2C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5357085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.png"/><Relationship Id="rId5" Type="http://schemas.openxmlformats.org/officeDocument/2006/relationships/image" Target="../media/image20.png"/><Relationship Id="rId4" Type="http://schemas.openxmlformats.org/officeDocument/2006/relationships/image" Target="../media/image32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7" Type="http://schemas.openxmlformats.org/officeDocument/2006/relationships/image" Target="../media/image35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34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7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0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0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3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6.png"/><Relationship Id="rId4" Type="http://schemas.openxmlformats.org/officeDocument/2006/relationships/image" Target="../media/image45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8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0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3.png"/><Relationship Id="rId5" Type="http://schemas.openxmlformats.org/officeDocument/2006/relationships/image" Target="../media/image52.png"/><Relationship Id="rId4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6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E82DD908-6BD3-49DA-888A-DD018D104A3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84200" y="520700"/>
            <a:ext cx="11023600" cy="3210859"/>
          </a:xfrm>
        </p:spPr>
        <p:txBody>
          <a:bodyPr>
            <a:normAutofit/>
          </a:bodyPr>
          <a:lstStyle/>
          <a:p>
            <a:r>
              <a:rPr lang="en-US" altLang="zh-TW" sz="4000" dirty="0"/>
              <a:t>Understanding Contrastive Representation Learning through Alignment and Uniformity </a:t>
            </a:r>
            <a:br>
              <a:rPr lang="en-US" altLang="zh-TW" sz="4000" dirty="0"/>
            </a:br>
            <a:r>
              <a:rPr lang="en-US" altLang="zh-TW" sz="4000" dirty="0"/>
              <a:t>on the Hypersphere</a:t>
            </a:r>
            <a:endParaRPr lang="zh-TW" altLang="en-US" sz="4000" dirty="0"/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80B4B9CA-DFE2-4BAC-A0C3-FC3B9C199A9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870979"/>
            <a:ext cx="9144000" cy="1655762"/>
          </a:xfrm>
        </p:spPr>
        <p:txBody>
          <a:bodyPr>
            <a:normAutofit/>
          </a:bodyPr>
          <a:lstStyle/>
          <a:p>
            <a:r>
              <a:rPr lang="en" altLang="zh-TW" dirty="0" err="1"/>
              <a:t>Tongzhou</a:t>
            </a:r>
            <a:r>
              <a:rPr lang="en" altLang="zh-TW" dirty="0"/>
              <a:t> Wang</a:t>
            </a:r>
            <a:r>
              <a:rPr lang="en-US" altLang="zh-TW" b="0" i="0" u="none" strike="noStrike" baseline="0" dirty="0">
                <a:latin typeface="CMR10"/>
              </a:rPr>
              <a:t>, </a:t>
            </a:r>
            <a:r>
              <a:rPr lang="en" altLang="zh-TW" dirty="0"/>
              <a:t>Phillip Isola</a:t>
            </a:r>
            <a:endParaRPr lang="en-US" altLang="zh-TW" b="0" i="0" u="none" strike="noStrike" baseline="30000" dirty="0">
              <a:latin typeface="CMR7"/>
            </a:endParaRPr>
          </a:p>
          <a:p>
            <a:r>
              <a:rPr lang="en" altLang="zh-TW" sz="1800" dirty="0"/>
              <a:t>MIT Computer Science &amp; Artificial Intelligence Lab (CSAIL) </a:t>
            </a:r>
          </a:p>
          <a:p>
            <a:r>
              <a:rPr lang="en-US" altLang="zh-TW" sz="1800" dirty="0">
                <a:latin typeface="CMR9"/>
              </a:rPr>
              <a:t>PMLR 119 (ICML 2020)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92342622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3FAEBA33-50E2-4B78-9CF3-C77936E64A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76866"/>
            <a:ext cx="10515600" cy="1325563"/>
          </a:xfrm>
        </p:spPr>
        <p:txBody>
          <a:bodyPr/>
          <a:lstStyle/>
          <a:p>
            <a:r>
              <a:rPr lang="en-US" altLang="zh-TW" dirty="0"/>
              <a:t>Introduction – Alignment &amp; Uniformity</a:t>
            </a:r>
            <a:endParaRPr lang="zh-TW" altLang="en-US" dirty="0"/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015B15AE-1171-4509-9443-B4EDC942C42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253330"/>
            <a:ext cx="10515600" cy="5103019"/>
          </a:xfrm>
        </p:spPr>
        <p:txBody>
          <a:bodyPr/>
          <a:lstStyle/>
          <a:p>
            <a:r>
              <a:rPr lang="en-US" altLang="zh-TW" dirty="0"/>
              <a:t>We analyze from two properties</a:t>
            </a:r>
          </a:p>
          <a:p>
            <a:pPr lvl="1"/>
            <a:r>
              <a:rPr lang="en-US" altLang="zh-TW" b="1" dirty="0"/>
              <a:t>Alignment</a:t>
            </a:r>
            <a:r>
              <a:rPr lang="en-US" altLang="zh-TW" dirty="0"/>
              <a:t>: favors encoders that assign similar features to similar samples</a:t>
            </a:r>
          </a:p>
          <a:p>
            <a:pPr lvl="1"/>
            <a:r>
              <a:rPr lang="en-US" altLang="zh-TW" b="1" dirty="0"/>
              <a:t>Uniformity</a:t>
            </a:r>
            <a:r>
              <a:rPr lang="en-US" altLang="zh-TW" dirty="0"/>
              <a:t>: prefers a feature distribution that preserves maximal information</a:t>
            </a:r>
          </a:p>
          <a:p>
            <a:pPr lvl="2"/>
            <a:r>
              <a:rPr lang="en-US" altLang="zh-TW" dirty="0"/>
              <a:t>Ex: the uniform distribution on the unit hypersphere</a:t>
            </a:r>
            <a:endParaRPr lang="zh-TW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5CCCB2E1-E1AE-4B24-B74E-0FA9F567B7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23AB0-D4EA-4CF6-BB7E-E024BD643F2C}" type="slidenum">
              <a:rPr lang="zh-TW" altLang="en-US" smtClean="0"/>
              <a:t>10</a:t>
            </a:fld>
            <a:endParaRPr lang="zh-TW" altLang="en-US"/>
          </a:p>
        </p:txBody>
      </p:sp>
      <p:grpSp>
        <p:nvGrpSpPr>
          <p:cNvPr id="11" name="群組 10">
            <a:extLst>
              <a:ext uri="{FF2B5EF4-FFF2-40B4-BE49-F238E27FC236}">
                <a16:creationId xmlns:a16="http://schemas.microsoft.com/office/drawing/2014/main" id="{78C68CB3-5CD1-2344-A85E-104DEA6D75CA}"/>
              </a:ext>
            </a:extLst>
          </p:cNvPr>
          <p:cNvGrpSpPr/>
          <p:nvPr/>
        </p:nvGrpSpPr>
        <p:grpSpPr>
          <a:xfrm>
            <a:off x="2030773" y="3086101"/>
            <a:ext cx="8130454" cy="3419088"/>
            <a:chOff x="2647950" y="4024263"/>
            <a:chExt cx="6191249" cy="2603597"/>
          </a:xfrm>
        </p:grpSpPr>
        <p:pic>
          <p:nvPicPr>
            <p:cNvPr id="7" name="圖片 6">
              <a:extLst>
                <a:ext uri="{FF2B5EF4-FFF2-40B4-BE49-F238E27FC236}">
                  <a16:creationId xmlns:a16="http://schemas.microsoft.com/office/drawing/2014/main" id="{85688BDE-6A38-A745-AF5C-190B21DD5D1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47950" y="4024263"/>
              <a:ext cx="2743200" cy="2603597"/>
            </a:xfrm>
            <a:prstGeom prst="rect">
              <a:avLst/>
            </a:prstGeom>
          </p:spPr>
        </p:pic>
        <p:pic>
          <p:nvPicPr>
            <p:cNvPr id="9" name="圖片 8">
              <a:extLst>
                <a:ext uri="{FF2B5EF4-FFF2-40B4-BE49-F238E27FC236}">
                  <a16:creationId xmlns:a16="http://schemas.microsoft.com/office/drawing/2014/main" id="{5309112E-EEFC-394C-9BCE-13190196E38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095999" y="4054978"/>
              <a:ext cx="2743200" cy="248393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55712871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3FAEBA33-50E2-4B78-9CF3-C77936E64A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76866"/>
            <a:ext cx="10515600" cy="1325563"/>
          </a:xfrm>
        </p:spPr>
        <p:txBody>
          <a:bodyPr/>
          <a:lstStyle/>
          <a:p>
            <a:r>
              <a:rPr lang="en-US" altLang="zh-TW" dirty="0"/>
              <a:t>Introduction</a:t>
            </a:r>
            <a:endParaRPr lang="zh-TW" altLang="en-US" dirty="0"/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015B15AE-1171-4509-9443-B4EDC942C42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253330"/>
            <a:ext cx="10515600" cy="5103019"/>
          </a:xfrm>
        </p:spPr>
        <p:txBody>
          <a:bodyPr/>
          <a:lstStyle/>
          <a:p>
            <a:r>
              <a:rPr lang="en-US" altLang="zh-TW" dirty="0"/>
              <a:t>Main contributions</a:t>
            </a:r>
            <a:endParaRPr lang="en" altLang="zh-TW" dirty="0"/>
          </a:p>
          <a:p>
            <a:pPr lvl="1"/>
            <a:r>
              <a:rPr lang="en" altLang="zh-TW" dirty="0"/>
              <a:t>We propose quantifiable metrics for </a:t>
            </a:r>
            <a:r>
              <a:rPr lang="en" altLang="zh-TW" i="1" dirty="0"/>
              <a:t>alignment </a:t>
            </a:r>
            <a:r>
              <a:rPr lang="en" altLang="zh-TW" dirty="0"/>
              <a:t>and </a:t>
            </a:r>
            <a:r>
              <a:rPr lang="en" altLang="zh-TW" i="1" dirty="0"/>
              <a:t>uniformity </a:t>
            </a:r>
            <a:r>
              <a:rPr lang="en" altLang="zh-TW" dirty="0"/>
              <a:t>as two measures of representation quality, with theoretical motivations</a:t>
            </a:r>
          </a:p>
          <a:p>
            <a:pPr lvl="1"/>
            <a:endParaRPr lang="en" altLang="zh-TW" dirty="0"/>
          </a:p>
          <a:p>
            <a:pPr lvl="1"/>
            <a:r>
              <a:rPr lang="en" altLang="zh-TW" dirty="0"/>
              <a:t>We prove that the contrastive loss optimizes for alignment and uniformity asymptotically. </a:t>
            </a:r>
          </a:p>
          <a:p>
            <a:pPr lvl="1"/>
            <a:endParaRPr lang="en" altLang="zh-TW" dirty="0"/>
          </a:p>
          <a:p>
            <a:pPr lvl="1"/>
            <a:r>
              <a:rPr lang="en" altLang="zh-TW" dirty="0"/>
              <a:t>Empirically, we find strong agreement between </a:t>
            </a:r>
            <a:r>
              <a:rPr lang="en" altLang="zh-TW" i="1" dirty="0"/>
              <a:t>both </a:t>
            </a:r>
            <a:r>
              <a:rPr lang="en" altLang="zh-TW" dirty="0"/>
              <a:t>metrics and downstream task performance</a:t>
            </a:r>
          </a:p>
          <a:p>
            <a:pPr lvl="1"/>
            <a:endParaRPr lang="en" altLang="zh-TW" dirty="0"/>
          </a:p>
          <a:p>
            <a:pPr lvl="1"/>
            <a:r>
              <a:rPr lang="en" altLang="zh-TW" dirty="0"/>
              <a:t>Our proposed metrics in simple forms empirically lead to comparable or better performance at downstream tasks than contrastive learning</a:t>
            </a:r>
          </a:p>
          <a:p>
            <a:pPr lvl="1"/>
            <a:endParaRPr lang="en" altLang="zh-TW" dirty="0"/>
          </a:p>
          <a:p>
            <a:pPr lvl="1"/>
            <a:endParaRPr lang="en-US" altLang="zh-TW" dirty="0"/>
          </a:p>
          <a:p>
            <a:pPr lvl="1"/>
            <a:endParaRPr lang="zh-TW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5CCCB2E1-E1AE-4B24-B74E-0FA9F567B7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23AB0-D4EA-4CF6-BB7E-E024BD643F2C}" type="slidenum">
              <a:rPr lang="zh-TW" altLang="en-US" smtClean="0"/>
              <a:t>11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55271219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DBBFBC33-032A-4788-ADCB-95689DCE05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59403"/>
            <a:ext cx="10515600" cy="1325563"/>
          </a:xfrm>
        </p:spPr>
        <p:txBody>
          <a:bodyPr/>
          <a:lstStyle/>
          <a:p>
            <a:r>
              <a:rPr lang="en-US" altLang="zh-TW" dirty="0"/>
              <a:t>Outline</a:t>
            </a:r>
            <a:endParaRPr lang="zh-TW" altLang="en-US" dirty="0"/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509C489C-3D5D-45F9-9F43-5DF8C9DEBD4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84966"/>
            <a:ext cx="10515600" cy="4351338"/>
          </a:xfrm>
        </p:spPr>
        <p:txBody>
          <a:bodyPr>
            <a:normAutofit/>
          </a:bodyPr>
          <a:lstStyle/>
          <a:p>
            <a:r>
              <a:rPr lang="en-US" altLang="zh-TW" sz="2400" dirty="0">
                <a:solidFill>
                  <a:schemeClr val="bg2">
                    <a:lumMod val="90000"/>
                  </a:schemeClr>
                </a:solidFill>
              </a:rPr>
              <a:t>Introduction</a:t>
            </a:r>
          </a:p>
          <a:p>
            <a:r>
              <a:rPr lang="en-US" altLang="zh-TW" sz="2400" dirty="0"/>
              <a:t>Preliminaries on Contrastive learning</a:t>
            </a:r>
          </a:p>
          <a:p>
            <a:r>
              <a:rPr lang="en-US" altLang="zh-TW" sz="2400" dirty="0">
                <a:solidFill>
                  <a:schemeClr val="bg2">
                    <a:lumMod val="90000"/>
                  </a:schemeClr>
                </a:solidFill>
              </a:rPr>
              <a:t>Feature Distribution on the Hypersphere</a:t>
            </a:r>
          </a:p>
          <a:p>
            <a:r>
              <a:rPr lang="en-US" altLang="zh-TW" sz="2400" dirty="0">
                <a:solidFill>
                  <a:schemeClr val="bg2">
                    <a:lumMod val="90000"/>
                  </a:schemeClr>
                </a:solidFill>
              </a:rPr>
              <a:t>Experiments</a:t>
            </a:r>
          </a:p>
          <a:p>
            <a:r>
              <a:rPr lang="en-US" altLang="zh-TW" sz="2400" dirty="0">
                <a:solidFill>
                  <a:schemeClr val="bg2">
                    <a:lumMod val="90000"/>
                  </a:schemeClr>
                </a:solidFill>
              </a:rPr>
              <a:t>Discussion</a:t>
            </a:r>
          </a:p>
          <a:p>
            <a:r>
              <a:rPr lang="en-US" altLang="zh-TW" sz="2400" dirty="0">
                <a:solidFill>
                  <a:schemeClr val="bg2">
                    <a:lumMod val="90000"/>
                  </a:schemeClr>
                </a:solidFill>
              </a:rPr>
              <a:t>Progress Report</a:t>
            </a:r>
            <a:endParaRPr lang="zh-TW" altLang="en-US" sz="2400" dirty="0">
              <a:solidFill>
                <a:schemeClr val="bg2">
                  <a:lumMod val="90000"/>
                </a:schemeClr>
              </a:solidFill>
            </a:endParaRPr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F144688A-DF7D-483A-B569-1ABDDF436D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23AB0-D4EA-4CF6-BB7E-E024BD643F2C}" type="slidenum">
              <a:rPr lang="zh-TW" altLang="en-US" smtClean="0"/>
              <a:t>12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17398978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3FAEBA33-50E2-4B78-9CF3-C77936E64A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76866"/>
            <a:ext cx="10515600" cy="1325563"/>
          </a:xfrm>
        </p:spPr>
        <p:txBody>
          <a:bodyPr/>
          <a:lstStyle/>
          <a:p>
            <a:r>
              <a:rPr lang="en-US" altLang="zh-TW" dirty="0"/>
              <a:t>Preliminaries</a:t>
            </a:r>
            <a:endParaRPr lang="zh-TW" alt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內容版面配置區 2">
                <a:extLst>
                  <a:ext uri="{FF2B5EF4-FFF2-40B4-BE49-F238E27FC236}">
                    <a16:creationId xmlns:a16="http://schemas.microsoft.com/office/drawing/2014/main" id="{015B15AE-1171-4509-9443-B4EDC942C423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838200" y="1253330"/>
                <a:ext cx="10515600" cy="5103019"/>
              </a:xfrm>
            </p:spPr>
            <p:txBody>
              <a:bodyPr/>
              <a:lstStyle/>
              <a:p>
                <a:r>
                  <a:rPr lang="en-US" altLang="zh-TW" dirty="0"/>
                  <a:t>It assumes a </a:t>
                </a:r>
                <a:r>
                  <a:rPr lang="en" altLang="zh-TW" dirty="0"/>
                  <a:t>way to sample </a:t>
                </a:r>
                <a:r>
                  <a:rPr lang="en" altLang="zh-TW" i="1" dirty="0"/>
                  <a:t>positive pairs</a:t>
                </a:r>
                <a:r>
                  <a:rPr lang="en" altLang="zh-TW" dirty="0"/>
                  <a:t>, representing similar samples that should have similar representations</a:t>
                </a:r>
              </a:p>
              <a:p>
                <a:r>
                  <a:rPr lang="en" altLang="zh-TW" dirty="0"/>
                  <a:t>Let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TW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TW" b="0" i="1" smtClean="0">
                            <a:latin typeface="Cambria Math" panose="02040503050406030204" pitchFamily="18" charset="0"/>
                          </a:rPr>
                          <m:t>𝑝</m:t>
                        </m:r>
                      </m:e>
                      <m:sub>
                        <m:r>
                          <a:rPr lang="en-US" altLang="zh-TW" b="0" i="1" smtClean="0">
                            <a:latin typeface="Cambria Math" panose="02040503050406030204" pitchFamily="18" charset="0"/>
                          </a:rPr>
                          <m:t>𝑑𝑎𝑡𝑎</m:t>
                        </m:r>
                      </m:sub>
                    </m:sSub>
                    <m:r>
                      <a:rPr lang="en-US" altLang="zh-TW" b="0" i="1" smtClean="0"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altLang="zh-TW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∙</m:t>
                    </m:r>
                    <m:r>
                      <a:rPr lang="en-US" altLang="zh-TW" b="0" i="1" smtClean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n" altLang="zh-TW" dirty="0"/>
                  <a:t> be the data distribution over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TW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" altLang="zh-TW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ℝ</m:t>
                        </m:r>
                      </m:e>
                      <m:sup>
                        <m:r>
                          <a:rPr lang="en-US" altLang="zh-TW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𝑛</m:t>
                        </m:r>
                      </m:sup>
                    </m:sSup>
                  </m:oMath>
                </a14:m>
                <a:r>
                  <a:rPr lang="en" altLang="zh-TW" dirty="0"/>
                  <a:t>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TW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TW" b="0" i="1" smtClean="0">
                            <a:latin typeface="Cambria Math" panose="02040503050406030204" pitchFamily="18" charset="0"/>
                          </a:rPr>
                          <m:t>𝑝</m:t>
                        </m:r>
                      </m:e>
                      <m:sub>
                        <m:r>
                          <a:rPr lang="en-US" altLang="zh-TW" b="0" i="1" smtClean="0">
                            <a:latin typeface="Cambria Math" panose="02040503050406030204" pitchFamily="18" charset="0"/>
                          </a:rPr>
                          <m:t>𝑝𝑜𝑠</m:t>
                        </m:r>
                      </m:sub>
                    </m:sSub>
                    <m:r>
                      <a:rPr lang="en-US" altLang="zh-TW" b="0" i="1" smtClean="0"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altLang="zh-TW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∙</m:t>
                    </m:r>
                    <m:r>
                      <a:rPr lang="en-US" altLang="zh-TW" b="0" i="1" smtClean="0">
                        <a:latin typeface="Cambria Math" panose="02040503050406030204" pitchFamily="18" charset="0"/>
                      </a:rPr>
                      <m:t>,</m:t>
                    </m:r>
                    <m:r>
                      <a:rPr lang="en-US" altLang="zh-TW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∙</m:t>
                    </m:r>
                    <m:r>
                      <a:rPr lang="en-US" altLang="zh-TW" b="0" i="1" smtClean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n" altLang="zh-TW" dirty="0"/>
                  <a:t> be the positive pairs over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TW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" altLang="zh-TW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ℝ</m:t>
                        </m:r>
                      </m:e>
                      <m:sup>
                        <m:r>
                          <a:rPr lang="en-US" altLang="zh-TW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𝑛</m:t>
                        </m:r>
                      </m:sup>
                    </m:sSup>
                    <m:r>
                      <a:rPr lang="en-US" altLang="zh-TW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  <m:sSup>
                      <m:sSupPr>
                        <m:ctrlPr>
                          <a:rPr lang="en-US" altLang="zh-TW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" altLang="zh-TW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ℝ</m:t>
                        </m:r>
                      </m:e>
                      <m:sup>
                        <m:r>
                          <a:rPr lang="en-US" altLang="zh-TW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𝑛</m:t>
                        </m:r>
                      </m:sup>
                    </m:sSup>
                  </m:oMath>
                </a14:m>
                <a:endParaRPr lang="en" altLang="zh-TW" dirty="0"/>
              </a:p>
              <a:p>
                <a:r>
                  <a:rPr lang="en" altLang="zh-TW" dirty="0"/>
                  <a:t>Assumption: Distribution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TW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TW" i="1">
                            <a:latin typeface="Cambria Math" panose="02040503050406030204" pitchFamily="18" charset="0"/>
                          </a:rPr>
                          <m:t>𝑝</m:t>
                        </m:r>
                      </m:e>
                      <m:sub>
                        <m:r>
                          <a:rPr lang="en-US" altLang="zh-TW" b="0" i="1" smtClean="0">
                            <a:latin typeface="Cambria Math" panose="02040503050406030204" pitchFamily="18" charset="0"/>
                          </a:rPr>
                          <m:t>𝑝𝑜𝑠</m:t>
                        </m:r>
                      </m:sub>
                    </m:sSub>
                  </m:oMath>
                </a14:m>
                <a:r>
                  <a:rPr lang="en" altLang="zh-TW" dirty="0"/>
                  <a:t> and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TW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TW" i="1">
                            <a:latin typeface="Cambria Math" panose="02040503050406030204" pitchFamily="18" charset="0"/>
                          </a:rPr>
                          <m:t>𝑝</m:t>
                        </m:r>
                      </m:e>
                      <m:sub>
                        <m:r>
                          <a:rPr lang="en-US" altLang="zh-TW" i="1">
                            <a:latin typeface="Cambria Math" panose="02040503050406030204" pitchFamily="18" charset="0"/>
                          </a:rPr>
                          <m:t>𝑑𝑎𝑡𝑎</m:t>
                        </m:r>
                      </m:sub>
                    </m:sSub>
                  </m:oMath>
                </a14:m>
                <a:r>
                  <a:rPr lang="en" altLang="zh-TW" dirty="0"/>
                  <a:t> should satisfy</a:t>
                </a:r>
              </a:p>
              <a:p>
                <a:pPr lvl="1"/>
                <a:r>
                  <a:rPr lang="en" altLang="zh-TW" dirty="0"/>
                  <a:t>Symmetry: </a:t>
                </a:r>
                <a14:m>
                  <m:oMath xmlns:m="http://schemas.openxmlformats.org/officeDocument/2006/math">
                    <m:r>
                      <a:rPr lang="en-US" altLang="zh-TW" b="0" i="1" smtClean="0">
                        <a:latin typeface="Cambria Math" panose="02040503050406030204" pitchFamily="18" charset="0"/>
                      </a:rPr>
                      <m:t>∀</m:t>
                    </m:r>
                    <m:r>
                      <a:rPr lang="en-US" altLang="zh-TW" b="0" i="1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altLang="zh-TW" b="0" i="1" smtClean="0">
                        <a:latin typeface="Cambria Math" panose="02040503050406030204" pitchFamily="18" charset="0"/>
                      </a:rPr>
                      <m:t>,</m:t>
                    </m:r>
                    <m:r>
                      <a:rPr lang="en-US" altLang="zh-TW" b="0" i="1" smtClean="0">
                        <a:latin typeface="Cambria Math" panose="02040503050406030204" pitchFamily="18" charset="0"/>
                      </a:rPr>
                      <m:t>𝑦</m:t>
                    </m:r>
                    <m:r>
                      <a:rPr lang="en-US" altLang="zh-TW" b="0" i="1" smtClean="0">
                        <a:latin typeface="Cambria Math" panose="02040503050406030204" pitchFamily="18" charset="0"/>
                      </a:rPr>
                      <m:t>,  </m:t>
                    </m:r>
                    <m:sSub>
                      <m:sSubPr>
                        <m:ctrlPr>
                          <a:rPr lang="en-US" altLang="zh-TW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TW" b="0" i="1" smtClean="0">
                            <a:latin typeface="Cambria Math" panose="02040503050406030204" pitchFamily="18" charset="0"/>
                          </a:rPr>
                          <m:t>𝑝</m:t>
                        </m:r>
                      </m:e>
                      <m:sub>
                        <m:r>
                          <a:rPr lang="en-US" altLang="zh-TW" b="0" i="1" smtClean="0">
                            <a:latin typeface="Cambria Math" panose="02040503050406030204" pitchFamily="18" charset="0"/>
                          </a:rPr>
                          <m:t>𝑝𝑜𝑠</m:t>
                        </m:r>
                      </m:sub>
                    </m:sSub>
                    <m:d>
                      <m:dPr>
                        <m:ctrlPr>
                          <a:rPr lang="en-US" altLang="zh-TW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altLang="zh-TW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en-US" altLang="zh-TW" b="0" i="1" smtClean="0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altLang="zh-TW" b="0" i="1" smtClean="0">
                            <a:latin typeface="Cambria Math" panose="02040503050406030204" pitchFamily="18" charset="0"/>
                          </a:rPr>
                          <m:t>𝑦</m:t>
                        </m:r>
                      </m:e>
                    </m:d>
                    <m:r>
                      <a:rPr lang="en-US" altLang="zh-TW" b="0" i="1" smtClean="0"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en-US" altLang="zh-TW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TW" b="0" i="1" smtClean="0">
                            <a:latin typeface="Cambria Math" panose="02040503050406030204" pitchFamily="18" charset="0"/>
                          </a:rPr>
                          <m:t>𝑝</m:t>
                        </m:r>
                      </m:e>
                      <m:sub>
                        <m:r>
                          <a:rPr lang="en-US" altLang="zh-TW" b="0" i="1" smtClean="0">
                            <a:latin typeface="Cambria Math" panose="02040503050406030204" pitchFamily="18" charset="0"/>
                          </a:rPr>
                          <m:t>𝑝𝑜𝑠</m:t>
                        </m:r>
                      </m:sub>
                    </m:sSub>
                    <m:r>
                      <a:rPr lang="en-US" altLang="zh-TW" b="0" i="1" smtClean="0"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altLang="zh-TW" b="0" i="1" smtClean="0">
                        <a:latin typeface="Cambria Math" panose="02040503050406030204" pitchFamily="18" charset="0"/>
                      </a:rPr>
                      <m:t>𝑦</m:t>
                    </m:r>
                    <m:r>
                      <a:rPr lang="en-US" altLang="zh-TW" b="0" i="1" smtClean="0">
                        <a:latin typeface="Cambria Math" panose="02040503050406030204" pitchFamily="18" charset="0"/>
                      </a:rPr>
                      <m:t>, </m:t>
                    </m:r>
                    <m:r>
                      <a:rPr lang="en-US" altLang="zh-TW" b="0" i="1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altLang="zh-TW" b="0" i="1" smtClean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endParaRPr lang="en" altLang="zh-TW" dirty="0"/>
              </a:p>
              <a:p>
                <a:pPr lvl="1"/>
                <a:r>
                  <a:rPr lang="en" altLang="zh-TW" dirty="0"/>
                  <a:t>Matching marginal: </a:t>
                </a:r>
                <a14:m>
                  <m:oMath xmlns:m="http://schemas.openxmlformats.org/officeDocument/2006/math">
                    <m:r>
                      <a:rPr lang="en-US" altLang="zh-TW" i="1">
                        <a:latin typeface="Cambria Math" panose="02040503050406030204" pitchFamily="18" charset="0"/>
                      </a:rPr>
                      <m:t>∀</m:t>
                    </m:r>
                    <m:r>
                      <a:rPr lang="en-US" altLang="zh-TW" i="1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altLang="zh-TW" i="1">
                        <a:latin typeface="Cambria Math" panose="02040503050406030204" pitchFamily="18" charset="0"/>
                      </a:rPr>
                      <m:t>,  ∫</m:t>
                    </m:r>
                    <m:sSub>
                      <m:sSubPr>
                        <m:ctrlPr>
                          <a:rPr lang="en-US" altLang="zh-TW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TW" i="1">
                            <a:latin typeface="Cambria Math" panose="02040503050406030204" pitchFamily="18" charset="0"/>
                          </a:rPr>
                          <m:t>𝑝</m:t>
                        </m:r>
                      </m:e>
                      <m:sub>
                        <m:r>
                          <a:rPr lang="en-US" altLang="zh-TW" i="1">
                            <a:latin typeface="Cambria Math" panose="02040503050406030204" pitchFamily="18" charset="0"/>
                          </a:rPr>
                          <m:t>𝑝𝑜𝑠</m:t>
                        </m:r>
                      </m:sub>
                    </m:sSub>
                    <m:d>
                      <m:dPr>
                        <m:ctrlPr>
                          <a:rPr lang="en-US" altLang="zh-TW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altLang="zh-TW" i="1"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en-US" altLang="zh-TW" i="1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altLang="zh-TW" i="1">
                            <a:latin typeface="Cambria Math" panose="02040503050406030204" pitchFamily="18" charset="0"/>
                          </a:rPr>
                          <m:t>𝑦</m:t>
                        </m:r>
                      </m:e>
                    </m:d>
                    <m:r>
                      <a:rPr lang="en-US" altLang="zh-TW" b="0" i="1" smtClean="0">
                        <a:latin typeface="Cambria Math" panose="02040503050406030204" pitchFamily="18" charset="0"/>
                      </a:rPr>
                      <m:t>𝑑𝑦</m:t>
                    </m:r>
                    <m:r>
                      <a:rPr lang="en-US" altLang="zh-TW" i="1"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en-US" altLang="zh-TW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TW" i="1">
                            <a:latin typeface="Cambria Math" panose="02040503050406030204" pitchFamily="18" charset="0"/>
                          </a:rPr>
                          <m:t>𝑝</m:t>
                        </m:r>
                      </m:e>
                      <m:sub>
                        <m:r>
                          <a:rPr lang="en-US" altLang="zh-TW" b="0" i="1" smtClean="0">
                            <a:latin typeface="Cambria Math" panose="02040503050406030204" pitchFamily="18" charset="0"/>
                          </a:rPr>
                          <m:t>𝑑𝑎𝑡𝑎</m:t>
                        </m:r>
                      </m:sub>
                    </m:sSub>
                    <m:r>
                      <a:rPr lang="en-US" altLang="zh-TW" i="1"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altLang="zh-TW" i="1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altLang="zh-TW" i="1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endParaRPr lang="en" altLang="zh-TW" dirty="0"/>
              </a:p>
              <a:p>
                <a:pPr lvl="1"/>
                <a:endParaRPr lang="en" altLang="zh-TW" dirty="0"/>
              </a:p>
              <a:p>
                <a:pPr lvl="1"/>
                <a:endParaRPr lang="en" altLang="zh-TW" dirty="0"/>
              </a:p>
              <a:p>
                <a:endParaRPr lang="en" altLang="zh-TW" dirty="0"/>
              </a:p>
              <a:p>
                <a:endParaRPr lang="en-US" altLang="zh-TW" dirty="0"/>
              </a:p>
              <a:p>
                <a:endParaRPr lang="en-US" altLang="zh-TW" dirty="0"/>
              </a:p>
              <a:p>
                <a:pPr lvl="1"/>
                <a:endParaRPr lang="zh-TW" altLang="en-US" dirty="0"/>
              </a:p>
            </p:txBody>
          </p:sp>
        </mc:Choice>
        <mc:Fallback xmlns="">
          <p:sp>
            <p:nvSpPr>
              <p:cNvPr id="3" name="內容版面配置區 2">
                <a:extLst>
                  <a:ext uri="{FF2B5EF4-FFF2-40B4-BE49-F238E27FC236}">
                    <a16:creationId xmlns:a16="http://schemas.microsoft.com/office/drawing/2014/main" id="{015B15AE-1171-4509-9443-B4EDC942C423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838200" y="1253330"/>
                <a:ext cx="10515600" cy="5103019"/>
              </a:xfrm>
              <a:blipFill>
                <a:blip r:embed="rId3"/>
                <a:stretch>
                  <a:fillRect l="-1086" t="-1985" r="-1689"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5CCCB2E1-E1AE-4B24-B74E-0FA9F567B7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23AB0-D4EA-4CF6-BB7E-E024BD643F2C}" type="slidenum">
              <a:rPr lang="zh-TW" altLang="en-US" smtClean="0"/>
              <a:t>13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19498968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3FAEBA33-50E2-4B78-9CF3-C77936E64A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76866"/>
            <a:ext cx="10515600" cy="1325563"/>
          </a:xfrm>
        </p:spPr>
        <p:txBody>
          <a:bodyPr/>
          <a:lstStyle/>
          <a:p>
            <a:r>
              <a:rPr lang="en-US" altLang="zh-TW" dirty="0"/>
              <a:t>Preliminaries</a:t>
            </a:r>
            <a:endParaRPr lang="zh-TW" alt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內容版面配置區 2">
                <a:extLst>
                  <a:ext uri="{FF2B5EF4-FFF2-40B4-BE49-F238E27FC236}">
                    <a16:creationId xmlns:a16="http://schemas.microsoft.com/office/drawing/2014/main" id="{015B15AE-1171-4509-9443-B4EDC942C423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838200" y="1253330"/>
                <a:ext cx="10515600" cy="5103019"/>
              </a:xfrm>
            </p:spPr>
            <p:txBody>
              <a:bodyPr/>
              <a:lstStyle/>
              <a:p>
                <a:r>
                  <a:rPr lang="en" altLang="zh-TW" dirty="0"/>
                  <a:t>Contrastive loss</a:t>
                </a:r>
              </a:p>
              <a:p>
                <a:pPr lvl="1"/>
                <a:r>
                  <a:rPr lang="en" altLang="zh-TW" dirty="0"/>
                  <a:t>Train an encoder </a:t>
                </a:r>
                <a14:m>
                  <m:oMath xmlns:m="http://schemas.openxmlformats.org/officeDocument/2006/math">
                    <m:r>
                      <a:rPr lang="en-US" altLang="zh-TW" b="0" i="1" smtClean="0">
                        <a:latin typeface="Cambria Math" panose="02040503050406030204" pitchFamily="18" charset="0"/>
                      </a:rPr>
                      <m:t>𝑓</m:t>
                    </m:r>
                    <m:r>
                      <a:rPr lang="en-US" altLang="zh-TW" b="0" i="1" smtClean="0">
                        <a:latin typeface="Cambria Math" panose="02040503050406030204" pitchFamily="18" charset="0"/>
                      </a:rPr>
                      <m:t>: </m:t>
                    </m:r>
                    <m:sSup>
                      <m:sSupPr>
                        <m:ctrlPr>
                          <a:rPr lang="en-US" altLang="zh-TW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zh-TW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ℝ</m:t>
                        </m:r>
                      </m:e>
                      <m:sup>
                        <m:r>
                          <a:rPr lang="en-US" altLang="zh-TW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𝑛</m:t>
                        </m:r>
                      </m:sup>
                    </m:sSup>
                    <m:r>
                      <a:rPr lang="en-US" altLang="zh-TW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→</m:t>
                    </m:r>
                    <m:sSup>
                      <m:sSupPr>
                        <m:ctrlPr>
                          <a:rPr lang="en-US" altLang="zh-TW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zh-TW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𝑆</m:t>
                        </m:r>
                      </m:e>
                      <m:sup>
                        <m:r>
                          <a:rPr lang="en-US" altLang="zh-TW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𝑚</m:t>
                        </m:r>
                        <m:r>
                          <a:rPr lang="en-US" altLang="zh-TW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−1</m:t>
                        </m:r>
                      </m:sup>
                    </m:sSup>
                  </m:oMath>
                </a14:m>
                <a:r>
                  <a:rPr lang="en" altLang="zh-TW" dirty="0"/>
                  <a:t>, mapping data to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TW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TW" b="0" i="1" smtClean="0">
                            <a:latin typeface="Cambria Math" panose="02040503050406030204" pitchFamily="18" charset="0"/>
                          </a:rPr>
                          <m:t>ℓ</m:t>
                        </m:r>
                      </m:e>
                      <m:sub>
                        <m:r>
                          <a:rPr lang="en-US" altLang="zh-TW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" altLang="zh-TW" dirty="0"/>
                  <a:t> normalized feature vectors of dimension </a:t>
                </a:r>
                <a14:m>
                  <m:oMath xmlns:m="http://schemas.openxmlformats.org/officeDocument/2006/math">
                    <m:r>
                      <a:rPr lang="en-US" altLang="zh-TW" b="0" i="1" smtClean="0">
                        <a:latin typeface="Cambria Math" panose="02040503050406030204" pitchFamily="18" charset="0"/>
                      </a:rPr>
                      <m:t>𝑚</m:t>
                    </m:r>
                  </m:oMath>
                </a14:m>
                <a:endParaRPr lang="en" altLang="zh-TW" dirty="0"/>
              </a:p>
              <a:p>
                <a:pPr lvl="1"/>
                <a:endParaRPr lang="en" altLang="zh-TW" dirty="0"/>
              </a:p>
              <a:p>
                <a:pPr lvl="1"/>
                <a:endParaRPr lang="en" altLang="zh-TW" dirty="0"/>
              </a:p>
              <a:p>
                <a:pPr lvl="1"/>
                <a:endParaRPr lang="en" altLang="zh-TW" dirty="0"/>
              </a:p>
              <a:p>
                <a:pPr lvl="1"/>
                <a:endParaRPr lang="en" altLang="zh-TW" dirty="0"/>
              </a:p>
              <a:p>
                <a:pPr lvl="1"/>
                <a:endParaRPr lang="en" altLang="zh-TW" dirty="0"/>
              </a:p>
              <a:p>
                <a:pPr marL="457200" lvl="1" indent="0">
                  <a:buNone/>
                </a:pPr>
                <a:r>
                  <a:rPr lang="en" altLang="zh-TW" dirty="0"/>
                  <a:t>    where </a:t>
                </a:r>
                <a14:m>
                  <m:oMath xmlns:m="http://schemas.openxmlformats.org/officeDocument/2006/math">
                    <m:r>
                      <a:rPr lang="en-US" altLang="zh-TW" b="0" i="1" smtClean="0">
                        <a:latin typeface="Cambria Math" panose="02040503050406030204" pitchFamily="18" charset="0"/>
                      </a:rPr>
                      <m:t>𝜏</m:t>
                    </m:r>
                    <m:r>
                      <a:rPr lang="en-US" altLang="zh-TW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&gt;0</m:t>
                    </m:r>
                  </m:oMath>
                </a14:m>
                <a:r>
                  <a:rPr lang="en" altLang="zh-TW" dirty="0"/>
                  <a:t> is a temperature hyperparameter, and </a:t>
                </a:r>
                <a14:m>
                  <m:oMath xmlns:m="http://schemas.openxmlformats.org/officeDocument/2006/math">
                    <m:r>
                      <a:rPr lang="en-US" altLang="zh-TW" b="0" i="1" smtClean="0">
                        <a:latin typeface="Cambria Math" panose="02040503050406030204" pitchFamily="18" charset="0"/>
                      </a:rPr>
                      <m:t>𝑀</m:t>
                    </m:r>
                    <m:r>
                      <a:rPr lang="en-US" altLang="zh-TW" b="0" i="1" smtClean="0">
                        <a:latin typeface="Cambria Math" panose="02040503050406030204" pitchFamily="18" charset="0"/>
                      </a:rPr>
                      <m:t>∈</m:t>
                    </m:r>
                    <m:sSub>
                      <m:sSubPr>
                        <m:ctrlPr>
                          <a:rPr lang="en-US" altLang="zh-TW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TW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ℤ</m:t>
                        </m:r>
                      </m:e>
                      <m:sub>
                        <m:r>
                          <a:rPr lang="en-US" altLang="zh-TW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+</m:t>
                        </m:r>
                      </m:sub>
                    </m:sSub>
                  </m:oMath>
                </a14:m>
                <a:r>
                  <a:rPr lang="en" altLang="zh-TW" dirty="0"/>
                  <a:t> is a fixed number of negative samples</a:t>
                </a:r>
              </a:p>
              <a:p>
                <a:pPr lvl="1"/>
                <a:endParaRPr lang="en" altLang="zh-TW" dirty="0"/>
              </a:p>
              <a:p>
                <a:pPr lvl="1"/>
                <a:endParaRPr lang="en" altLang="zh-TW" dirty="0"/>
              </a:p>
              <a:p>
                <a:endParaRPr lang="en" altLang="zh-TW" dirty="0"/>
              </a:p>
              <a:p>
                <a:endParaRPr lang="en-US" altLang="zh-TW" dirty="0"/>
              </a:p>
              <a:p>
                <a:endParaRPr lang="en-US" altLang="zh-TW" dirty="0"/>
              </a:p>
              <a:p>
                <a:pPr lvl="1"/>
                <a:endParaRPr lang="zh-TW" altLang="en-US" dirty="0"/>
              </a:p>
            </p:txBody>
          </p:sp>
        </mc:Choice>
        <mc:Fallback xmlns="">
          <p:sp>
            <p:nvSpPr>
              <p:cNvPr id="3" name="內容版面配置區 2">
                <a:extLst>
                  <a:ext uri="{FF2B5EF4-FFF2-40B4-BE49-F238E27FC236}">
                    <a16:creationId xmlns:a16="http://schemas.microsoft.com/office/drawing/2014/main" id="{015B15AE-1171-4509-9443-B4EDC942C423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838200" y="1253330"/>
                <a:ext cx="10515600" cy="5103019"/>
              </a:xfrm>
              <a:blipFill>
                <a:blip r:embed="rId3"/>
                <a:stretch>
                  <a:fillRect l="-1086" t="-1985" r="-1327"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5CCCB2E1-E1AE-4B24-B74E-0FA9F567B7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23AB0-D4EA-4CF6-BB7E-E024BD643F2C}" type="slidenum">
              <a:rPr lang="zh-TW" altLang="en-US" smtClean="0"/>
              <a:t>14</a:t>
            </a:fld>
            <a:endParaRPr lang="zh-TW" altLang="en-US"/>
          </a:p>
        </p:txBody>
      </p:sp>
      <p:pic>
        <p:nvPicPr>
          <p:cNvPr id="6" name="圖片 5" descr="一張含有 文字 的圖片&#10;&#10;自動產生的描述">
            <a:extLst>
              <a:ext uri="{FF2B5EF4-FFF2-40B4-BE49-F238E27FC236}">
                <a16:creationId xmlns:a16="http://schemas.microsoft.com/office/drawing/2014/main" id="{9AD48C80-82B5-064E-A516-73B6718EA78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3400" y="2425700"/>
            <a:ext cx="6045200" cy="2006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565039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3FAEBA33-50E2-4B78-9CF3-C77936E64A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76866"/>
            <a:ext cx="10515600" cy="1325563"/>
          </a:xfrm>
        </p:spPr>
        <p:txBody>
          <a:bodyPr/>
          <a:lstStyle/>
          <a:p>
            <a:r>
              <a:rPr lang="en-US" altLang="zh-TW" dirty="0"/>
              <a:t>Preliminaries</a:t>
            </a:r>
            <a:endParaRPr lang="zh-TW" alt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內容版面配置區 2">
                <a:extLst>
                  <a:ext uri="{FF2B5EF4-FFF2-40B4-BE49-F238E27FC236}">
                    <a16:creationId xmlns:a16="http://schemas.microsoft.com/office/drawing/2014/main" id="{015B15AE-1171-4509-9443-B4EDC942C423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838200" y="1253330"/>
                <a:ext cx="10515600" cy="5103019"/>
              </a:xfrm>
            </p:spPr>
            <p:txBody>
              <a:bodyPr>
                <a:normAutofit/>
              </a:bodyPr>
              <a:lstStyle/>
              <a:p>
                <a:r>
                  <a:rPr lang="en" altLang="zh-TW" dirty="0"/>
                  <a:t>Necessity of Normalization</a:t>
                </a:r>
              </a:p>
              <a:p>
                <a:pPr lvl="1"/>
                <a:r>
                  <a:rPr lang="en" altLang="zh-TW" dirty="0"/>
                  <a:t>Without the norm constraint, the </a:t>
                </a:r>
                <a14:m>
                  <m:oMath xmlns:m="http://schemas.openxmlformats.org/officeDocument/2006/math">
                    <m:r>
                      <a:rPr lang="en" altLang="zh-TW" i="1" dirty="0" smtClean="0">
                        <a:latin typeface="Cambria Math" panose="02040503050406030204" pitchFamily="18" charset="0"/>
                      </a:rPr>
                      <m:t>𝑠𝑜𝑓𝑡𝑚𝑎𝑥</m:t>
                    </m:r>
                  </m:oMath>
                </a14:m>
                <a:r>
                  <a:rPr lang="en" altLang="zh-TW" dirty="0"/>
                  <a:t> distribution can be made arbitrarily sharp by simply scaling all the features</a:t>
                </a:r>
              </a:p>
              <a:p>
                <a:pPr lvl="1"/>
                <a:r>
                  <a:rPr lang="en" altLang="zh-TW" dirty="0"/>
                  <a:t>[12] and [13] shows the necessity of normalization and that it can provide superior representations</a:t>
                </a:r>
              </a:p>
              <a:p>
                <a:r>
                  <a:rPr lang="en" altLang="zh-TW" dirty="0"/>
                  <a:t>The </a:t>
                </a:r>
                <a:r>
                  <a:rPr lang="en" altLang="zh-TW" dirty="0" err="1"/>
                  <a:t>InfoMax</a:t>
                </a:r>
                <a:r>
                  <a:rPr lang="en" altLang="zh-TW" dirty="0"/>
                  <a:t> Principle</a:t>
                </a:r>
              </a:p>
              <a:p>
                <a:pPr lvl="1"/>
                <a:r>
                  <a:rPr lang="en" altLang="zh-TW" dirty="0"/>
                  <a:t>Maximizing </a:t>
                </a:r>
                <a14:m>
                  <m:oMath xmlns:m="http://schemas.openxmlformats.org/officeDocument/2006/math">
                    <m:r>
                      <a:rPr lang="en-US" altLang="zh-TW" b="0" i="1" smtClean="0">
                        <a:latin typeface="Cambria Math" panose="02040503050406030204" pitchFamily="18" charset="0"/>
                      </a:rPr>
                      <m:t>𝐼</m:t>
                    </m:r>
                    <m:d>
                      <m:dPr>
                        <m:ctrlPr>
                          <a:rPr lang="en-US" altLang="zh-TW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altLang="zh-TW" b="0" i="1" smtClean="0">
                            <a:latin typeface="Cambria Math" panose="02040503050406030204" pitchFamily="18" charset="0"/>
                          </a:rPr>
                          <m:t>𝑓</m:t>
                        </m:r>
                        <m:d>
                          <m:dPr>
                            <m:ctrlPr>
                              <a:rPr lang="en-US" altLang="zh-TW" b="0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altLang="zh-TW" b="0" i="1" smtClean="0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</m:d>
                        <m:r>
                          <a:rPr lang="en-US" altLang="zh-TW" b="0" i="1" smtClean="0">
                            <a:latin typeface="Cambria Math" panose="02040503050406030204" pitchFamily="18" charset="0"/>
                          </a:rPr>
                          <m:t>;</m:t>
                        </m:r>
                        <m:r>
                          <a:rPr lang="en-US" altLang="zh-TW" b="0" i="1" smtClean="0">
                            <a:latin typeface="Cambria Math" panose="02040503050406030204" pitchFamily="18" charset="0"/>
                          </a:rPr>
                          <m:t>𝑓</m:t>
                        </m:r>
                        <m:d>
                          <m:dPr>
                            <m:ctrlPr>
                              <a:rPr lang="en-US" altLang="zh-TW" b="0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altLang="zh-TW" b="0" i="1" smtClean="0">
                                <a:latin typeface="Cambria Math" panose="02040503050406030204" pitchFamily="18" charset="0"/>
                              </a:rPr>
                              <m:t>𝑦</m:t>
                            </m:r>
                          </m:e>
                        </m:d>
                      </m:e>
                    </m:d>
                  </m:oMath>
                </a14:m>
                <a:r>
                  <a:rPr lang="en" altLang="zh-TW" dirty="0"/>
                  <a:t> for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zh-TW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altLang="zh-TW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en-US" altLang="zh-TW" b="0" i="1" smtClean="0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altLang="zh-TW" b="0" i="1" smtClean="0">
                            <a:latin typeface="Cambria Math" panose="02040503050406030204" pitchFamily="18" charset="0"/>
                          </a:rPr>
                          <m:t>𝑦</m:t>
                        </m:r>
                      </m:e>
                    </m:d>
                    <m:r>
                      <a:rPr lang="en-US" altLang="zh-TW" b="0" i="1" smtClean="0">
                        <a:latin typeface="Cambria Math" panose="02040503050406030204" pitchFamily="18" charset="0"/>
                      </a:rPr>
                      <m:t>∼</m:t>
                    </m:r>
                    <m:sSub>
                      <m:sSubPr>
                        <m:ctrlPr>
                          <a:rPr lang="en-US" altLang="zh-TW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TW" b="0" i="1" smtClean="0">
                            <a:latin typeface="Cambria Math" panose="02040503050406030204" pitchFamily="18" charset="0"/>
                          </a:rPr>
                          <m:t>𝑝</m:t>
                        </m:r>
                      </m:e>
                      <m:sub>
                        <m:r>
                          <a:rPr lang="en-US" altLang="zh-TW" b="0" i="1" smtClean="0">
                            <a:latin typeface="Cambria Math" panose="02040503050406030204" pitchFamily="18" charset="0"/>
                          </a:rPr>
                          <m:t>𝑝𝑜𝑠</m:t>
                        </m:r>
                      </m:sub>
                    </m:sSub>
                  </m:oMath>
                </a14:m>
                <a:endParaRPr lang="en" altLang="zh-TW" dirty="0"/>
              </a:p>
              <a:p>
                <a:pPr lvl="1"/>
                <a:r>
                  <a:rPr lang="en" altLang="zh-TW" dirty="0"/>
                  <a:t>The interpretation of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TW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TW" b="0" i="1" smtClean="0">
                            <a:latin typeface="Cambria Math" panose="02040503050406030204" pitchFamily="18" charset="0"/>
                          </a:rPr>
                          <m:t>𝐿</m:t>
                        </m:r>
                      </m:e>
                      <m:sub>
                        <m:r>
                          <a:rPr lang="en-US" altLang="zh-TW" b="0" i="1" smtClean="0">
                            <a:latin typeface="Cambria Math" panose="02040503050406030204" pitchFamily="18" charset="0"/>
                          </a:rPr>
                          <m:t>𝑐𝑜𝑛𝑡𝑟𝑎𝑠𝑡𝑖𝑣𝑒</m:t>
                        </m:r>
                      </m:sub>
                    </m:sSub>
                  </m:oMath>
                </a14:m>
                <a:r>
                  <a:rPr lang="en" altLang="zh-TW" dirty="0"/>
                  <a:t> as a lower bound of </a:t>
                </a:r>
                <a14:m>
                  <m:oMath xmlns:m="http://schemas.openxmlformats.org/officeDocument/2006/math">
                    <m:r>
                      <a:rPr lang="en" altLang="zh-TW" i="1" dirty="0" smtClean="0">
                        <a:latin typeface="Cambria Math" panose="02040503050406030204" pitchFamily="18" charset="0"/>
                      </a:rPr>
                      <m:t>𝐼</m:t>
                    </m:r>
                    <m:r>
                      <a:rPr lang="en" altLang="zh-TW" i="1" dirty="0" smtClean="0">
                        <a:latin typeface="Cambria Math" panose="02040503050406030204" pitchFamily="18" charset="0"/>
                      </a:rPr>
                      <m:t>(</m:t>
                    </m:r>
                    <m:r>
                      <a:rPr lang="en" altLang="zh-TW" i="1" dirty="0" smtClean="0">
                        <a:latin typeface="Cambria Math" panose="02040503050406030204" pitchFamily="18" charset="0"/>
                      </a:rPr>
                      <m:t>𝑓</m:t>
                    </m:r>
                    <m:r>
                      <a:rPr lang="en" altLang="zh-TW" i="1" dirty="0" smtClean="0">
                        <a:latin typeface="Cambria Math" panose="02040503050406030204" pitchFamily="18" charset="0"/>
                      </a:rPr>
                      <m:t>(</m:t>
                    </m:r>
                    <m:r>
                      <a:rPr lang="en" altLang="zh-TW" i="1" dirty="0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" altLang="zh-TW" i="1" dirty="0" smtClean="0">
                        <a:latin typeface="Cambria Math" panose="02040503050406030204" pitchFamily="18" charset="0"/>
                      </a:rPr>
                      <m:t>);</m:t>
                    </m:r>
                    <m:r>
                      <a:rPr lang="en" altLang="zh-TW" i="1" dirty="0" smtClean="0">
                        <a:latin typeface="Cambria Math" panose="02040503050406030204" pitchFamily="18" charset="0"/>
                      </a:rPr>
                      <m:t>𝑓</m:t>
                    </m:r>
                    <m:r>
                      <a:rPr lang="en" altLang="zh-TW" i="1" dirty="0" smtClean="0">
                        <a:latin typeface="Cambria Math" panose="02040503050406030204" pitchFamily="18" charset="0"/>
                      </a:rPr>
                      <m:t>(</m:t>
                    </m:r>
                    <m:r>
                      <a:rPr lang="en" altLang="zh-TW" i="1" dirty="0" smtClean="0">
                        <a:latin typeface="Cambria Math" panose="02040503050406030204" pitchFamily="18" charset="0"/>
                      </a:rPr>
                      <m:t>𝑦</m:t>
                    </m:r>
                    <m:r>
                      <a:rPr lang="en" altLang="zh-TW" i="1" dirty="0" smtClean="0">
                        <a:latin typeface="Cambria Math" panose="02040503050406030204" pitchFamily="18" charset="0"/>
                      </a:rPr>
                      <m:t>)) </m:t>
                    </m:r>
                  </m:oMath>
                </a14:m>
                <a:r>
                  <a:rPr lang="en" altLang="zh-TW" dirty="0"/>
                  <a:t>is known to have issues in practice</a:t>
                </a:r>
              </a:p>
              <a:p>
                <a:pPr lvl="1"/>
                <a:r>
                  <a:rPr lang="en" altLang="zh-TW" dirty="0"/>
                  <a:t>Therefore, instead of viewing it as a bound, we investigate the exact behavior of directly optimizing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" altLang="zh-TW" i="1" dirty="0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" altLang="zh-TW" i="1" dirty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ℒ</m:t>
                        </m:r>
                      </m:e>
                      <m:sub>
                        <m:r>
                          <a:rPr lang="en" altLang="zh-TW" i="1" dirty="0" smtClean="0">
                            <a:latin typeface="Cambria Math" panose="02040503050406030204" pitchFamily="18" charset="0"/>
                          </a:rPr>
                          <m:t>𝑐𝑜𝑛𝑡𝑟𝑎𝑠𝑡𝑖𝑣𝑒</m:t>
                        </m:r>
                      </m:sub>
                    </m:sSub>
                  </m:oMath>
                </a14:m>
                <a:endParaRPr lang="en" altLang="zh-TW" dirty="0"/>
              </a:p>
              <a:p>
                <a:pPr lvl="1"/>
                <a:endParaRPr lang="en" altLang="zh-TW" dirty="0"/>
              </a:p>
              <a:p>
                <a:pPr lvl="1"/>
                <a:endParaRPr lang="en" altLang="zh-TW" dirty="0"/>
              </a:p>
              <a:p>
                <a:pPr lvl="1"/>
                <a:endParaRPr lang="en" altLang="zh-TW" dirty="0"/>
              </a:p>
              <a:p>
                <a:pPr lvl="1"/>
                <a:endParaRPr lang="en" altLang="zh-TW" dirty="0"/>
              </a:p>
              <a:p>
                <a:endParaRPr lang="en" altLang="zh-TW" dirty="0"/>
              </a:p>
              <a:p>
                <a:endParaRPr lang="en-US" altLang="zh-TW" dirty="0"/>
              </a:p>
              <a:p>
                <a:endParaRPr lang="en-US" altLang="zh-TW" dirty="0"/>
              </a:p>
              <a:p>
                <a:pPr lvl="1"/>
                <a:endParaRPr lang="zh-TW" altLang="en-US" dirty="0"/>
              </a:p>
            </p:txBody>
          </p:sp>
        </mc:Choice>
        <mc:Fallback xmlns="">
          <p:sp>
            <p:nvSpPr>
              <p:cNvPr id="3" name="內容版面配置區 2">
                <a:extLst>
                  <a:ext uri="{FF2B5EF4-FFF2-40B4-BE49-F238E27FC236}">
                    <a16:creationId xmlns:a16="http://schemas.microsoft.com/office/drawing/2014/main" id="{015B15AE-1171-4509-9443-B4EDC942C423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838200" y="1253330"/>
                <a:ext cx="10515600" cy="5103019"/>
              </a:xfrm>
              <a:blipFill>
                <a:blip r:embed="rId3"/>
                <a:stretch>
                  <a:fillRect l="-1086" t="-1985" r="-724"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5CCCB2E1-E1AE-4B24-B74E-0FA9F567B7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23AB0-D4EA-4CF6-BB7E-E024BD643F2C}" type="slidenum">
              <a:rPr lang="zh-TW" altLang="en-US" smtClean="0"/>
              <a:t>15</a:t>
            </a:fld>
            <a:endParaRPr lang="zh-TW" altLang="en-US"/>
          </a:p>
        </p:txBody>
      </p:sp>
      <p:sp>
        <p:nvSpPr>
          <p:cNvPr id="7" name="文字方塊 6">
            <a:extLst>
              <a:ext uri="{FF2B5EF4-FFF2-40B4-BE49-F238E27FC236}">
                <a16:creationId xmlns:a16="http://schemas.microsoft.com/office/drawing/2014/main" id="{DBDDA090-5E3E-B346-B542-EE74B5239DDF}"/>
              </a:ext>
            </a:extLst>
          </p:cNvPr>
          <p:cNvSpPr txBox="1"/>
          <p:nvPr/>
        </p:nvSpPr>
        <p:spPr>
          <a:xfrm>
            <a:off x="334107" y="6044502"/>
            <a:ext cx="11523785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TW" sz="1100" dirty="0"/>
              <a:t>[12] </a:t>
            </a:r>
            <a:r>
              <a:rPr lang="en" altLang="zh-TW" sz="1100" dirty="0"/>
              <a:t>Wang, F., Xiang, X., Cheng, J., and Yuille, A. L. </a:t>
            </a:r>
            <a:r>
              <a:rPr lang="en" altLang="zh-TW" sz="1100" dirty="0" err="1"/>
              <a:t>Normface</a:t>
            </a:r>
            <a:r>
              <a:rPr lang="en" altLang="zh-TW" sz="1100" dirty="0"/>
              <a:t>: L2 hypersphere embedding for face verification. In </a:t>
            </a:r>
            <a:r>
              <a:rPr lang="en" altLang="zh-TW" sz="1100" i="1" dirty="0"/>
              <a:t>Proceedings of the 25th ACM international conference on Multimedia</a:t>
            </a:r>
            <a:r>
              <a:rPr lang="en" altLang="zh-TW" sz="1100" dirty="0"/>
              <a:t>, pp. 1041–1049, 2017.</a:t>
            </a:r>
          </a:p>
          <a:p>
            <a:r>
              <a:rPr lang="en" altLang="zh-TW" sz="1100" dirty="0">
                <a:latin typeface="NimbusRomNo9L"/>
              </a:rPr>
              <a:t>[13] Chen, T., </a:t>
            </a:r>
            <a:r>
              <a:rPr lang="en" altLang="zh-TW" sz="1100" dirty="0" err="1">
                <a:latin typeface="NimbusRomNo9L"/>
              </a:rPr>
              <a:t>Kornblith</a:t>
            </a:r>
            <a:r>
              <a:rPr lang="en" altLang="zh-TW" sz="1100" dirty="0">
                <a:latin typeface="NimbusRomNo9L"/>
              </a:rPr>
              <a:t>, S., </a:t>
            </a:r>
            <a:r>
              <a:rPr lang="en" altLang="zh-TW" sz="1100" dirty="0" err="1">
                <a:latin typeface="NimbusRomNo9L"/>
              </a:rPr>
              <a:t>Norouzi</a:t>
            </a:r>
            <a:r>
              <a:rPr lang="en" altLang="zh-TW" sz="1100" dirty="0">
                <a:latin typeface="NimbusRomNo9L"/>
              </a:rPr>
              <a:t>, M., and Hinton, G. A simple framework for contrastive learning of visual representations. </a:t>
            </a:r>
            <a:r>
              <a:rPr lang="en" altLang="zh-TW" sz="1100" dirty="0" err="1">
                <a:latin typeface="NimbusRomNo9L"/>
              </a:rPr>
              <a:t>arXiv</a:t>
            </a:r>
            <a:r>
              <a:rPr lang="en" altLang="zh-TW" sz="1100" dirty="0">
                <a:latin typeface="NimbusRomNo9L"/>
              </a:rPr>
              <a:t> preprint arXiv:2002.05709, 2020a. </a:t>
            </a:r>
          </a:p>
        </p:txBody>
      </p:sp>
    </p:spTree>
    <p:extLst>
      <p:ext uri="{BB962C8B-B14F-4D97-AF65-F5344CB8AC3E}">
        <p14:creationId xmlns:p14="http://schemas.microsoft.com/office/powerpoint/2010/main" val="199305270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DBBFBC33-032A-4788-ADCB-95689DCE05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59403"/>
            <a:ext cx="10515600" cy="1325563"/>
          </a:xfrm>
        </p:spPr>
        <p:txBody>
          <a:bodyPr/>
          <a:lstStyle/>
          <a:p>
            <a:r>
              <a:rPr lang="en-US" altLang="zh-TW" dirty="0"/>
              <a:t>Outline</a:t>
            </a:r>
            <a:endParaRPr lang="zh-TW" altLang="en-US" dirty="0"/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509C489C-3D5D-45F9-9F43-5DF8C9DEBD4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84966"/>
            <a:ext cx="10515600" cy="4351338"/>
          </a:xfrm>
        </p:spPr>
        <p:txBody>
          <a:bodyPr>
            <a:normAutofit/>
          </a:bodyPr>
          <a:lstStyle/>
          <a:p>
            <a:r>
              <a:rPr lang="en-US" altLang="zh-TW" sz="2400" dirty="0">
                <a:solidFill>
                  <a:schemeClr val="bg2">
                    <a:lumMod val="90000"/>
                  </a:schemeClr>
                </a:solidFill>
              </a:rPr>
              <a:t>Introduction</a:t>
            </a:r>
          </a:p>
          <a:p>
            <a:r>
              <a:rPr lang="en-US" altLang="zh-TW" sz="2400" dirty="0">
                <a:solidFill>
                  <a:schemeClr val="bg2">
                    <a:lumMod val="90000"/>
                  </a:schemeClr>
                </a:solidFill>
              </a:rPr>
              <a:t>Preliminaries on Contrastive learning</a:t>
            </a:r>
          </a:p>
          <a:p>
            <a:r>
              <a:rPr lang="en-US" altLang="zh-TW" sz="2400" dirty="0"/>
              <a:t>Feature Distribution on the Hypersphere</a:t>
            </a:r>
            <a:endParaRPr lang="en-US" altLang="zh-TW" sz="2400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altLang="zh-TW" sz="2400" dirty="0">
                <a:solidFill>
                  <a:schemeClr val="bg2">
                    <a:lumMod val="90000"/>
                  </a:schemeClr>
                </a:solidFill>
              </a:rPr>
              <a:t>Experiments</a:t>
            </a:r>
          </a:p>
          <a:p>
            <a:r>
              <a:rPr lang="en-US" altLang="zh-TW" sz="2400" dirty="0">
                <a:solidFill>
                  <a:schemeClr val="bg2">
                    <a:lumMod val="90000"/>
                  </a:schemeClr>
                </a:solidFill>
              </a:rPr>
              <a:t>Discussion</a:t>
            </a:r>
          </a:p>
          <a:p>
            <a:r>
              <a:rPr lang="en-US" altLang="zh-TW" sz="2400" dirty="0">
                <a:solidFill>
                  <a:schemeClr val="bg2">
                    <a:lumMod val="90000"/>
                  </a:schemeClr>
                </a:solidFill>
              </a:rPr>
              <a:t>Progress Report</a:t>
            </a:r>
            <a:endParaRPr lang="zh-TW" altLang="en-US" sz="2400" dirty="0">
              <a:solidFill>
                <a:schemeClr val="bg2">
                  <a:lumMod val="90000"/>
                </a:schemeClr>
              </a:solidFill>
            </a:endParaRPr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F144688A-DF7D-483A-B569-1ABDDF436D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23AB0-D4EA-4CF6-BB7E-E024BD643F2C}" type="slidenum">
              <a:rPr lang="zh-TW" altLang="en-US" smtClean="0"/>
              <a:t>16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72151285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3FAEBA33-50E2-4B78-9CF3-C77936E64A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76866"/>
            <a:ext cx="10515600" cy="1325563"/>
          </a:xfrm>
        </p:spPr>
        <p:txBody>
          <a:bodyPr/>
          <a:lstStyle/>
          <a:p>
            <a:r>
              <a:rPr lang="en-US" altLang="zh-TW" dirty="0"/>
              <a:t>Alignment and Uniformity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內容版面配置區 2">
                <a:extLst>
                  <a:ext uri="{FF2B5EF4-FFF2-40B4-BE49-F238E27FC236}">
                    <a16:creationId xmlns:a16="http://schemas.microsoft.com/office/drawing/2014/main" id="{015B15AE-1171-4509-9443-B4EDC942C423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838200" y="1253330"/>
                <a:ext cx="10515600" cy="5103019"/>
              </a:xfrm>
            </p:spPr>
            <p:txBody>
              <a:bodyPr>
                <a:normAutofit/>
              </a:bodyPr>
              <a:lstStyle/>
              <a:p>
                <a:r>
                  <a:rPr lang="en" altLang="zh-TW" dirty="0"/>
                  <a:t>Contrastive loss should prefer the two properties</a:t>
                </a:r>
              </a:p>
              <a:p>
                <a:pPr lvl="1"/>
                <a:r>
                  <a:rPr lang="en" altLang="zh-TW" dirty="0"/>
                  <a:t>Alignment</a:t>
                </a:r>
              </a:p>
              <a:p>
                <a:pPr lvl="2"/>
                <a:r>
                  <a:rPr lang="en" altLang="zh-TW" dirty="0"/>
                  <a:t>Two samples forming a positive pair should be mapped to nearby features, and thus be (mostly) invariant to unneeded noise factors</a:t>
                </a:r>
              </a:p>
              <a:p>
                <a:pPr lvl="1"/>
                <a:r>
                  <a:rPr lang="en" altLang="zh-TW" dirty="0"/>
                  <a:t>Uniformity</a:t>
                </a:r>
              </a:p>
              <a:p>
                <a:pPr lvl="2"/>
                <a:r>
                  <a:rPr lang="en" altLang="zh-TW" dirty="0"/>
                  <a:t>Feature vectors should be roughly uniformly distributed on the unit hypersphere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TW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zh-TW" b="0" i="1" smtClean="0">
                            <a:latin typeface="Cambria Math" panose="02040503050406030204" pitchFamily="18" charset="0"/>
                          </a:rPr>
                          <m:t>𝑆</m:t>
                        </m:r>
                      </m:e>
                      <m:sup>
                        <m:r>
                          <a:rPr lang="en-US" altLang="zh-TW" b="0" i="1" smtClean="0">
                            <a:latin typeface="Cambria Math" panose="02040503050406030204" pitchFamily="18" charset="0"/>
                          </a:rPr>
                          <m:t>𝑚</m:t>
                        </m:r>
                        <m:r>
                          <a:rPr lang="en-US" altLang="zh-TW" b="0" i="1" smtClean="0">
                            <a:latin typeface="Cambria Math" panose="02040503050406030204" pitchFamily="18" charset="0"/>
                          </a:rPr>
                          <m:t>−1</m:t>
                        </m:r>
                      </m:sup>
                    </m:sSup>
                  </m:oMath>
                </a14:m>
                <a:r>
                  <a:rPr lang="en" altLang="zh-TW" sz="100" dirty="0"/>
                  <a:t>m−1 </a:t>
                </a:r>
                <a:r>
                  <a:rPr lang="en" altLang="zh-TW" dirty="0"/>
                  <a:t>, preserving as much information of the data as possible</a:t>
                </a:r>
              </a:p>
              <a:p>
                <a:pPr lvl="2"/>
                <a:endParaRPr lang="en" altLang="zh-TW" dirty="0"/>
              </a:p>
              <a:p>
                <a:pPr lvl="1"/>
                <a:endParaRPr lang="en" altLang="zh-TW" dirty="0"/>
              </a:p>
              <a:p>
                <a:pPr lvl="1"/>
                <a:endParaRPr lang="en" altLang="zh-TW" dirty="0"/>
              </a:p>
              <a:p>
                <a:pPr lvl="1"/>
                <a:endParaRPr lang="en" altLang="zh-TW" dirty="0"/>
              </a:p>
              <a:p>
                <a:endParaRPr lang="en" altLang="zh-TW" dirty="0"/>
              </a:p>
              <a:p>
                <a:endParaRPr lang="en-US" altLang="zh-TW" dirty="0"/>
              </a:p>
              <a:p>
                <a:endParaRPr lang="en-US" altLang="zh-TW" dirty="0"/>
              </a:p>
              <a:p>
                <a:pPr lvl="1"/>
                <a:endParaRPr lang="zh-TW" altLang="en-US" dirty="0"/>
              </a:p>
            </p:txBody>
          </p:sp>
        </mc:Choice>
        <mc:Fallback xmlns="">
          <p:sp>
            <p:nvSpPr>
              <p:cNvPr id="3" name="內容版面配置區 2">
                <a:extLst>
                  <a:ext uri="{FF2B5EF4-FFF2-40B4-BE49-F238E27FC236}">
                    <a16:creationId xmlns:a16="http://schemas.microsoft.com/office/drawing/2014/main" id="{015B15AE-1171-4509-9443-B4EDC942C423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838200" y="1253330"/>
                <a:ext cx="10515600" cy="5103019"/>
              </a:xfrm>
              <a:blipFill>
                <a:blip r:embed="rId3"/>
                <a:stretch>
                  <a:fillRect l="-1086" t="-1985"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5CCCB2E1-E1AE-4B24-B74E-0FA9F567B7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23AB0-D4EA-4CF6-BB7E-E024BD643F2C}" type="slidenum">
              <a:rPr lang="zh-TW" altLang="en-US" smtClean="0"/>
              <a:t>17</a:t>
            </a:fld>
            <a:endParaRPr lang="zh-TW" altLang="en-US"/>
          </a:p>
        </p:txBody>
      </p:sp>
      <p:grpSp>
        <p:nvGrpSpPr>
          <p:cNvPr id="6" name="群組 5">
            <a:extLst>
              <a:ext uri="{FF2B5EF4-FFF2-40B4-BE49-F238E27FC236}">
                <a16:creationId xmlns:a16="http://schemas.microsoft.com/office/drawing/2014/main" id="{9A10F3B8-3EC5-1A45-8643-0488E0B3CDAA}"/>
              </a:ext>
            </a:extLst>
          </p:cNvPr>
          <p:cNvGrpSpPr/>
          <p:nvPr/>
        </p:nvGrpSpPr>
        <p:grpSpPr>
          <a:xfrm>
            <a:off x="2894986" y="3912965"/>
            <a:ext cx="6402027" cy="2692235"/>
            <a:chOff x="2647950" y="4024263"/>
            <a:chExt cx="6191249" cy="2603597"/>
          </a:xfrm>
        </p:grpSpPr>
        <p:pic>
          <p:nvPicPr>
            <p:cNvPr id="8" name="圖片 7">
              <a:extLst>
                <a:ext uri="{FF2B5EF4-FFF2-40B4-BE49-F238E27FC236}">
                  <a16:creationId xmlns:a16="http://schemas.microsoft.com/office/drawing/2014/main" id="{4F3A7E92-1AD9-AE4C-B543-B8B4131E176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47950" y="4024263"/>
              <a:ext cx="2743200" cy="2603597"/>
            </a:xfrm>
            <a:prstGeom prst="rect">
              <a:avLst/>
            </a:prstGeom>
          </p:spPr>
        </p:pic>
        <p:pic>
          <p:nvPicPr>
            <p:cNvPr id="9" name="圖片 8">
              <a:extLst>
                <a:ext uri="{FF2B5EF4-FFF2-40B4-BE49-F238E27FC236}">
                  <a16:creationId xmlns:a16="http://schemas.microsoft.com/office/drawing/2014/main" id="{1AB2CE27-7E9D-D54E-8E8F-CE9DBD7011D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095999" y="4054978"/>
              <a:ext cx="2743200" cy="248393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59664327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3FAEBA33-50E2-4B78-9CF3-C77936E64A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76866"/>
            <a:ext cx="10515600" cy="1325563"/>
          </a:xfrm>
        </p:spPr>
        <p:txBody>
          <a:bodyPr/>
          <a:lstStyle/>
          <a:p>
            <a:r>
              <a:rPr lang="en-US" altLang="zh-TW" dirty="0"/>
              <a:t>Alignment and Uniformity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內容版面配置區 2">
                <a:extLst>
                  <a:ext uri="{FF2B5EF4-FFF2-40B4-BE49-F238E27FC236}">
                    <a16:creationId xmlns:a16="http://schemas.microsoft.com/office/drawing/2014/main" id="{015B15AE-1171-4509-9443-B4EDC942C423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838200" y="1253330"/>
                <a:ext cx="10515600" cy="5103019"/>
              </a:xfrm>
            </p:spPr>
            <p:txBody>
              <a:bodyPr>
                <a:normAutofit/>
              </a:bodyPr>
              <a:lstStyle/>
              <a:p>
                <a:r>
                  <a:rPr lang="en-US" altLang="zh-TW" dirty="0"/>
                  <a:t>Verify by CIFAR-10 Representation Visualization</a:t>
                </a:r>
                <a:endParaRPr lang="en" altLang="zh-TW" dirty="0"/>
              </a:p>
              <a:p>
                <a:pPr lvl="1"/>
                <a:r>
                  <a:rPr lang="en" altLang="zh-TW" dirty="0"/>
                  <a:t>Visualize representations on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TW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zh-TW" b="0" i="1" smtClean="0">
                            <a:latin typeface="Cambria Math" panose="02040503050406030204" pitchFamily="18" charset="0"/>
                          </a:rPr>
                          <m:t>𝑆</m:t>
                        </m:r>
                      </m:e>
                      <m:sup>
                        <m:r>
                          <a:rPr lang="en-US" altLang="zh-TW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sup>
                    </m:sSup>
                    <m:r>
                      <a:rPr lang="en-US" altLang="zh-TW" b="0" i="1" smtClean="0"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altLang="zh-TW" b="0" i="1" smtClean="0">
                        <a:latin typeface="Cambria Math" panose="02040503050406030204" pitchFamily="18" charset="0"/>
                      </a:rPr>
                      <m:t>𝑚</m:t>
                    </m:r>
                    <m:r>
                      <a:rPr lang="en-US" altLang="zh-TW" b="0" i="1" smtClean="0">
                        <a:latin typeface="Cambria Math" panose="02040503050406030204" pitchFamily="18" charset="0"/>
                      </a:rPr>
                      <m:t>=2)</m:t>
                    </m:r>
                  </m:oMath>
                </a14:m>
                <a:r>
                  <a:rPr lang="en" altLang="zh-TW" dirty="0"/>
                  <a:t> obtained via 3 methods</a:t>
                </a:r>
              </a:p>
              <a:p>
                <a:pPr lvl="2"/>
                <a:r>
                  <a:rPr lang="en" altLang="zh-TW" sz="2200" dirty="0"/>
                  <a:t>Random initialization</a:t>
                </a:r>
              </a:p>
              <a:p>
                <a:pPr lvl="2"/>
                <a:r>
                  <a:rPr lang="en" altLang="zh-TW" sz="2200" dirty="0"/>
                  <a:t>Supervised learning</a:t>
                </a:r>
              </a:p>
              <a:p>
                <a:pPr lvl="2"/>
                <a:r>
                  <a:rPr lang="en" altLang="zh-TW" sz="2200" dirty="0"/>
                  <a:t>Contrastive learning</a:t>
                </a:r>
              </a:p>
              <a:p>
                <a:r>
                  <a:rPr lang="en" altLang="zh-TW" dirty="0"/>
                  <a:t>Observations</a:t>
                </a:r>
              </a:p>
              <a:p>
                <a:pPr lvl="1"/>
                <a:r>
                  <a:rPr lang="en" altLang="zh-TW" dirty="0"/>
                  <a:t>Features from unsupervised contrastive learning exhibit the most uniform distribution (evenly distributed on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TW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zh-TW" b="0" i="1" smtClean="0">
                            <a:latin typeface="Cambria Math" panose="02040503050406030204" pitchFamily="18" charset="0"/>
                          </a:rPr>
                          <m:t>𝑆</m:t>
                        </m:r>
                      </m:e>
                      <m:sup>
                        <m:r>
                          <a:rPr lang="en-US" altLang="zh-TW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sup>
                    </m:sSup>
                  </m:oMath>
                </a14:m>
                <a:r>
                  <a:rPr lang="en" altLang="zh-TW" dirty="0"/>
                  <a:t>) and are closely clustered for positive pairs (aligned, having low positive pair feature distances)</a:t>
                </a:r>
              </a:p>
              <a:p>
                <a:endParaRPr lang="en" altLang="zh-TW" dirty="0"/>
              </a:p>
              <a:p>
                <a:pPr lvl="1"/>
                <a:endParaRPr lang="en" altLang="zh-TW" dirty="0"/>
              </a:p>
              <a:p>
                <a:endParaRPr lang="en" altLang="zh-TW" dirty="0"/>
              </a:p>
              <a:p>
                <a:endParaRPr lang="en-US" altLang="zh-TW" dirty="0"/>
              </a:p>
              <a:p>
                <a:endParaRPr lang="en-US" altLang="zh-TW" dirty="0"/>
              </a:p>
              <a:p>
                <a:pPr lvl="1"/>
                <a:endParaRPr lang="zh-TW" altLang="en-US" dirty="0"/>
              </a:p>
            </p:txBody>
          </p:sp>
        </mc:Choice>
        <mc:Fallback xmlns="">
          <p:sp>
            <p:nvSpPr>
              <p:cNvPr id="3" name="內容版面配置區 2">
                <a:extLst>
                  <a:ext uri="{FF2B5EF4-FFF2-40B4-BE49-F238E27FC236}">
                    <a16:creationId xmlns:a16="http://schemas.microsoft.com/office/drawing/2014/main" id="{015B15AE-1171-4509-9443-B4EDC942C423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838200" y="1253330"/>
                <a:ext cx="10515600" cy="5103019"/>
              </a:xfrm>
              <a:blipFill>
                <a:blip r:embed="rId3"/>
                <a:stretch>
                  <a:fillRect l="-1086" t="-1985"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5CCCB2E1-E1AE-4B24-B74E-0FA9F567B7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23AB0-D4EA-4CF6-BB7E-E024BD643F2C}" type="slidenum">
              <a:rPr lang="zh-TW" altLang="en-US" smtClean="0"/>
              <a:t>18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4512991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015B15AE-1171-4509-9443-B4EDC942C42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253330"/>
            <a:ext cx="10515600" cy="5103019"/>
          </a:xfrm>
        </p:spPr>
        <p:txBody>
          <a:bodyPr>
            <a:normAutofit/>
          </a:bodyPr>
          <a:lstStyle/>
          <a:p>
            <a:pPr lvl="1"/>
            <a:endParaRPr lang="en" altLang="zh-TW" dirty="0"/>
          </a:p>
          <a:p>
            <a:pPr lvl="1"/>
            <a:endParaRPr lang="en" altLang="zh-TW" dirty="0"/>
          </a:p>
          <a:p>
            <a:pPr lvl="1"/>
            <a:endParaRPr lang="en" altLang="zh-TW" dirty="0"/>
          </a:p>
          <a:p>
            <a:endParaRPr lang="en" altLang="zh-TW" dirty="0"/>
          </a:p>
          <a:p>
            <a:endParaRPr lang="en-US" altLang="zh-TW" dirty="0"/>
          </a:p>
          <a:p>
            <a:endParaRPr lang="en-US" altLang="zh-TW" dirty="0"/>
          </a:p>
          <a:p>
            <a:pPr lvl="1"/>
            <a:endParaRPr lang="zh-TW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5CCCB2E1-E1AE-4B24-B74E-0FA9F567B7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23AB0-D4EA-4CF6-BB7E-E024BD643F2C}" type="slidenum">
              <a:rPr lang="zh-TW" altLang="en-US" smtClean="0"/>
              <a:t>19</a:t>
            </a:fld>
            <a:endParaRPr lang="zh-TW" altLang="en-US"/>
          </a:p>
        </p:txBody>
      </p:sp>
      <p:grpSp>
        <p:nvGrpSpPr>
          <p:cNvPr id="11" name="群組 10">
            <a:extLst>
              <a:ext uri="{FF2B5EF4-FFF2-40B4-BE49-F238E27FC236}">
                <a16:creationId xmlns:a16="http://schemas.microsoft.com/office/drawing/2014/main" id="{34C2AD7A-7EFD-DA4D-9720-6FE3FC62F25F}"/>
              </a:ext>
            </a:extLst>
          </p:cNvPr>
          <p:cNvGrpSpPr/>
          <p:nvPr/>
        </p:nvGrpSpPr>
        <p:grpSpPr>
          <a:xfrm>
            <a:off x="2036468" y="0"/>
            <a:ext cx="8119063" cy="6134100"/>
            <a:chOff x="1587500" y="324785"/>
            <a:chExt cx="8413230" cy="6356349"/>
          </a:xfrm>
        </p:grpSpPr>
        <p:pic>
          <p:nvPicPr>
            <p:cNvPr id="6" name="圖片 5">
              <a:extLst>
                <a:ext uri="{FF2B5EF4-FFF2-40B4-BE49-F238E27FC236}">
                  <a16:creationId xmlns:a16="http://schemas.microsoft.com/office/drawing/2014/main" id="{FDC03E5A-373F-3241-A1A0-B63D478242E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87500" y="324785"/>
              <a:ext cx="8394700" cy="2139488"/>
            </a:xfrm>
            <a:prstGeom prst="rect">
              <a:avLst/>
            </a:prstGeom>
          </p:spPr>
        </p:pic>
        <p:pic>
          <p:nvPicPr>
            <p:cNvPr id="8" name="圖片 7">
              <a:extLst>
                <a:ext uri="{FF2B5EF4-FFF2-40B4-BE49-F238E27FC236}">
                  <a16:creationId xmlns:a16="http://schemas.microsoft.com/office/drawing/2014/main" id="{0526EBA2-C9BA-214F-93A2-40BA2EF16CE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87500" y="2464273"/>
              <a:ext cx="8394700" cy="2137301"/>
            </a:xfrm>
            <a:prstGeom prst="rect">
              <a:avLst/>
            </a:prstGeom>
          </p:spPr>
        </p:pic>
        <p:pic>
          <p:nvPicPr>
            <p:cNvPr id="10" name="圖片 9">
              <a:extLst>
                <a:ext uri="{FF2B5EF4-FFF2-40B4-BE49-F238E27FC236}">
                  <a16:creationId xmlns:a16="http://schemas.microsoft.com/office/drawing/2014/main" id="{29193F72-A874-084B-9432-B075258E9795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87500" y="4588546"/>
              <a:ext cx="8413230" cy="2092588"/>
            </a:xfrm>
            <a:prstGeom prst="rect">
              <a:avLst/>
            </a:prstGeom>
          </p:spPr>
        </p:pic>
      </p:grpSp>
      <p:pic>
        <p:nvPicPr>
          <p:cNvPr id="13" name="圖片 12" descr="一張含有 文字 的圖片&#10;&#10;自動產生的描述">
            <a:extLst>
              <a:ext uri="{FF2B5EF4-FFF2-40B4-BE49-F238E27FC236}">
                <a16:creationId xmlns:a16="http://schemas.microsoft.com/office/drawing/2014/main" id="{024D4EF8-21CD-464A-AE8B-0028608538F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02000" y="6132513"/>
            <a:ext cx="5588000" cy="7465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197985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DBBFBC33-032A-4788-ADCB-95689DCE05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59403"/>
            <a:ext cx="10515600" cy="1325563"/>
          </a:xfrm>
        </p:spPr>
        <p:txBody>
          <a:bodyPr/>
          <a:lstStyle/>
          <a:p>
            <a:r>
              <a:rPr lang="en-US" altLang="zh-TW" dirty="0"/>
              <a:t>Outline</a:t>
            </a:r>
            <a:endParaRPr lang="zh-TW" altLang="en-US" dirty="0"/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509C489C-3D5D-45F9-9F43-5DF8C9DEBD4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84966"/>
            <a:ext cx="10515600" cy="4351338"/>
          </a:xfrm>
        </p:spPr>
        <p:txBody>
          <a:bodyPr>
            <a:normAutofit/>
          </a:bodyPr>
          <a:lstStyle/>
          <a:p>
            <a:r>
              <a:rPr lang="en-US" altLang="zh-TW" sz="2400" dirty="0"/>
              <a:t>Introduction</a:t>
            </a:r>
          </a:p>
          <a:p>
            <a:r>
              <a:rPr lang="en-US" altLang="zh-TW" sz="2400" dirty="0"/>
              <a:t>Preliminaries on Contrastive learning</a:t>
            </a:r>
          </a:p>
          <a:p>
            <a:r>
              <a:rPr lang="en-US" altLang="zh-TW" sz="2400" dirty="0"/>
              <a:t>Feature Distribution on the Hypersphere</a:t>
            </a:r>
          </a:p>
          <a:p>
            <a:r>
              <a:rPr lang="en-US" altLang="zh-TW" sz="2400" dirty="0"/>
              <a:t>Experiments</a:t>
            </a:r>
          </a:p>
          <a:p>
            <a:r>
              <a:rPr lang="en-US" altLang="zh-TW" sz="2400" dirty="0"/>
              <a:t>Discussion</a:t>
            </a:r>
          </a:p>
          <a:p>
            <a:r>
              <a:rPr lang="en-US" altLang="zh-TW" sz="2400" dirty="0"/>
              <a:t>Progress Report</a:t>
            </a:r>
            <a:endParaRPr lang="zh-TW" altLang="en-US" sz="2400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1DC71EFE-4197-4277-9582-CA99CAEACF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23AB0-D4EA-4CF6-BB7E-E024BD643F2C}" type="slidenum">
              <a:rPr lang="zh-TW" altLang="en-US" smtClean="0"/>
              <a:t>2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95683586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3FAEBA33-50E2-4B78-9CF3-C77936E64A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76866"/>
            <a:ext cx="10515600" cy="1325563"/>
          </a:xfrm>
        </p:spPr>
        <p:txBody>
          <a:bodyPr/>
          <a:lstStyle/>
          <a:p>
            <a:r>
              <a:rPr lang="en-US" altLang="zh-TW" dirty="0"/>
              <a:t>Quantifying Alignment and Uniformity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015B15AE-1171-4509-9443-B4EDC942C42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253330"/>
            <a:ext cx="10515600" cy="5103019"/>
          </a:xfrm>
        </p:spPr>
        <p:txBody>
          <a:bodyPr>
            <a:normAutofit/>
          </a:bodyPr>
          <a:lstStyle/>
          <a:p>
            <a:r>
              <a:rPr lang="en" altLang="zh-TW" dirty="0"/>
              <a:t>Alignment</a:t>
            </a:r>
          </a:p>
          <a:p>
            <a:pPr lvl="1"/>
            <a:r>
              <a:rPr lang="en" altLang="zh-TW" dirty="0"/>
              <a:t>The alignment loss is defined with the expected distance between positive pairs</a:t>
            </a:r>
          </a:p>
          <a:p>
            <a:pPr lvl="1"/>
            <a:endParaRPr lang="en" altLang="zh-TW" dirty="0"/>
          </a:p>
          <a:p>
            <a:pPr lvl="1"/>
            <a:endParaRPr lang="en" altLang="zh-TW" dirty="0"/>
          </a:p>
          <a:p>
            <a:pPr lvl="1"/>
            <a:endParaRPr lang="en" altLang="zh-TW" dirty="0"/>
          </a:p>
          <a:p>
            <a:endParaRPr lang="en" altLang="zh-TW" dirty="0"/>
          </a:p>
          <a:p>
            <a:endParaRPr lang="en-US" altLang="zh-TW" dirty="0"/>
          </a:p>
          <a:p>
            <a:endParaRPr lang="en-US" altLang="zh-TW" dirty="0"/>
          </a:p>
          <a:p>
            <a:pPr lvl="1"/>
            <a:endParaRPr lang="zh-TW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5CCCB2E1-E1AE-4B24-B74E-0FA9F567B7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23AB0-D4EA-4CF6-BB7E-E024BD643F2C}" type="slidenum">
              <a:rPr lang="zh-TW" altLang="en-US" smtClean="0"/>
              <a:t>20</a:t>
            </a:fld>
            <a:endParaRPr lang="zh-TW" altLang="en-US"/>
          </a:p>
        </p:txBody>
      </p:sp>
      <p:pic>
        <p:nvPicPr>
          <p:cNvPr id="6" name="圖片 5" descr="一張含有 文字 的圖片&#10;&#10;自動產生的描述">
            <a:extLst>
              <a:ext uri="{FF2B5EF4-FFF2-40B4-BE49-F238E27FC236}">
                <a16:creationId xmlns:a16="http://schemas.microsoft.com/office/drawing/2014/main" id="{41C2283D-FB83-9844-823A-88FED546607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05519" y="2827732"/>
            <a:ext cx="7180961" cy="9771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788647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3FAEBA33-50E2-4B78-9CF3-C77936E64A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76866"/>
            <a:ext cx="10515600" cy="1325563"/>
          </a:xfrm>
        </p:spPr>
        <p:txBody>
          <a:bodyPr/>
          <a:lstStyle/>
          <a:p>
            <a:r>
              <a:rPr lang="en-US" altLang="zh-TW" dirty="0"/>
              <a:t>Quantifying Alignment and Uniformity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內容版面配置區 2">
                <a:extLst>
                  <a:ext uri="{FF2B5EF4-FFF2-40B4-BE49-F238E27FC236}">
                    <a16:creationId xmlns:a16="http://schemas.microsoft.com/office/drawing/2014/main" id="{015B15AE-1171-4509-9443-B4EDC942C423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838200" y="1253330"/>
                <a:ext cx="10515600" cy="5103019"/>
              </a:xfrm>
            </p:spPr>
            <p:txBody>
              <a:bodyPr>
                <a:normAutofit/>
              </a:bodyPr>
              <a:lstStyle/>
              <a:p>
                <a:r>
                  <a:rPr lang="en" altLang="zh-TW" dirty="0"/>
                  <a:t>Uniformity</a:t>
                </a:r>
              </a:p>
              <a:p>
                <a:pPr lvl="1"/>
                <a:r>
                  <a:rPr lang="en" altLang="zh-TW" dirty="0"/>
                  <a:t>We want the uniformity metric to be both asymptotically correct (converge to uniform distribution) and empirically reasonable with finite number of points </a:t>
                </a:r>
              </a:p>
              <a:p>
                <a:pPr lvl="1"/>
                <a:r>
                  <a:rPr lang="en" altLang="zh-TW" dirty="0"/>
                  <a:t>We consider the Gaussian potential kernel (also known as the Radial Basis Function (RBF) kernel)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TW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TW" b="0" i="1" smtClean="0">
                            <a:latin typeface="Cambria Math" panose="02040503050406030204" pitchFamily="18" charset="0"/>
                          </a:rPr>
                          <m:t>𝐺</m:t>
                        </m:r>
                      </m:e>
                      <m:sub>
                        <m:r>
                          <a:rPr lang="en-US" altLang="zh-TW" b="0" i="1" smtClean="0">
                            <a:latin typeface="Cambria Math" panose="02040503050406030204" pitchFamily="18" charset="0"/>
                          </a:rPr>
                          <m:t>𝑡</m:t>
                        </m:r>
                      </m:sub>
                    </m:sSub>
                    <m:r>
                      <a:rPr lang="en-US" altLang="zh-TW" b="0" i="1" smtClean="0">
                        <a:latin typeface="Cambria Math" panose="02040503050406030204" pitchFamily="18" charset="0"/>
                      </a:rPr>
                      <m:t>:</m:t>
                    </m:r>
                    <m:sSup>
                      <m:sSupPr>
                        <m:ctrlPr>
                          <a:rPr lang="en-US" altLang="zh-TW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zh-TW" b="0" i="1" smtClean="0">
                            <a:latin typeface="Cambria Math" panose="02040503050406030204" pitchFamily="18" charset="0"/>
                          </a:rPr>
                          <m:t>𝑆</m:t>
                        </m:r>
                      </m:e>
                      <m:sup>
                        <m:r>
                          <a:rPr lang="en-US" altLang="zh-TW" b="0" i="1" smtClean="0">
                            <a:latin typeface="Cambria Math" panose="02040503050406030204" pitchFamily="18" charset="0"/>
                          </a:rPr>
                          <m:t>𝑑</m:t>
                        </m:r>
                      </m:sup>
                    </m:sSup>
                    <m:r>
                      <a:rPr lang="en-US" altLang="zh-TW" b="0" i="1" smtClean="0">
                        <a:latin typeface="Cambria Math" panose="02040503050406030204" pitchFamily="18" charset="0"/>
                      </a:rPr>
                      <m:t>×</m:t>
                    </m:r>
                    <m:sSup>
                      <m:sSupPr>
                        <m:ctrlPr>
                          <a:rPr lang="en-US" altLang="zh-TW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zh-TW" b="0" i="1" smtClean="0">
                            <a:latin typeface="Cambria Math" panose="02040503050406030204" pitchFamily="18" charset="0"/>
                          </a:rPr>
                          <m:t>𝑆</m:t>
                        </m:r>
                      </m:e>
                      <m:sup>
                        <m:r>
                          <a:rPr lang="en-US" altLang="zh-TW" b="0" i="1" smtClean="0">
                            <a:latin typeface="Cambria Math" panose="02040503050406030204" pitchFamily="18" charset="0"/>
                          </a:rPr>
                          <m:t>𝑑</m:t>
                        </m:r>
                      </m:sup>
                    </m:sSup>
                    <m:r>
                      <a:rPr lang="en-US" altLang="zh-TW" b="0" i="1" smtClean="0">
                        <a:latin typeface="Cambria Math" panose="02040503050406030204" pitchFamily="18" charset="0"/>
                      </a:rPr>
                      <m:t>→</m:t>
                    </m:r>
                    <m:sSub>
                      <m:sSubPr>
                        <m:ctrlPr>
                          <a:rPr lang="en-US" altLang="zh-TW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TW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ℝ</m:t>
                        </m:r>
                      </m:e>
                      <m:sub>
                        <m:r>
                          <a:rPr lang="en-US" altLang="zh-TW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+</m:t>
                        </m:r>
                      </m:sub>
                    </m:sSub>
                  </m:oMath>
                </a14:m>
                <a:r>
                  <a:rPr lang="en" altLang="zh-TW" dirty="0"/>
                  <a:t>:</a:t>
                </a:r>
              </a:p>
              <a:p>
                <a:pPr lvl="1"/>
                <a:endParaRPr lang="en" altLang="zh-TW" dirty="0"/>
              </a:p>
              <a:p>
                <a:pPr lvl="1"/>
                <a:endParaRPr lang="en" altLang="zh-TW" dirty="0"/>
              </a:p>
              <a:p>
                <a:pPr lvl="1"/>
                <a:endParaRPr lang="en" altLang="zh-TW" dirty="0"/>
              </a:p>
              <a:p>
                <a:pPr lvl="1"/>
                <a:r>
                  <a:rPr lang="en" altLang="zh-TW" dirty="0"/>
                  <a:t>Define the uniformity loss as the logarithm of the average pairwise Gaussian potential</a:t>
                </a:r>
              </a:p>
              <a:p>
                <a:endParaRPr lang="en" altLang="zh-TW" dirty="0"/>
              </a:p>
              <a:p>
                <a:endParaRPr lang="en-US" altLang="zh-TW" dirty="0"/>
              </a:p>
              <a:p>
                <a:endParaRPr lang="en-US" altLang="zh-TW" dirty="0"/>
              </a:p>
              <a:p>
                <a:pPr lvl="1"/>
                <a:endParaRPr lang="zh-TW" altLang="en-US" dirty="0"/>
              </a:p>
            </p:txBody>
          </p:sp>
        </mc:Choice>
        <mc:Fallback xmlns="">
          <p:sp>
            <p:nvSpPr>
              <p:cNvPr id="3" name="內容版面配置區 2">
                <a:extLst>
                  <a:ext uri="{FF2B5EF4-FFF2-40B4-BE49-F238E27FC236}">
                    <a16:creationId xmlns:a16="http://schemas.microsoft.com/office/drawing/2014/main" id="{015B15AE-1171-4509-9443-B4EDC942C423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838200" y="1253330"/>
                <a:ext cx="10515600" cy="5103019"/>
              </a:xfrm>
              <a:blipFill>
                <a:blip r:embed="rId3"/>
                <a:stretch>
                  <a:fillRect l="-1086" t="-1985" r="-844"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5CCCB2E1-E1AE-4B24-B74E-0FA9F567B7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23AB0-D4EA-4CF6-BB7E-E024BD643F2C}" type="slidenum">
              <a:rPr lang="zh-TW" altLang="en-US" smtClean="0"/>
              <a:t>21</a:t>
            </a:fld>
            <a:endParaRPr lang="zh-TW" altLang="en-US"/>
          </a:p>
        </p:txBody>
      </p:sp>
      <p:pic>
        <p:nvPicPr>
          <p:cNvPr id="7" name="圖片 6">
            <a:extLst>
              <a:ext uri="{FF2B5EF4-FFF2-40B4-BE49-F238E27FC236}">
                <a16:creationId xmlns:a16="http://schemas.microsoft.com/office/drawing/2014/main" id="{F4150BDF-BF07-0C4D-A321-30F7E5BFAA1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6968" y="3243588"/>
            <a:ext cx="7418063" cy="909311"/>
          </a:xfrm>
          <a:prstGeom prst="rect">
            <a:avLst/>
          </a:prstGeom>
        </p:spPr>
      </p:pic>
      <p:pic>
        <p:nvPicPr>
          <p:cNvPr id="9" name="圖片 8">
            <a:extLst>
              <a:ext uri="{FF2B5EF4-FFF2-40B4-BE49-F238E27FC236}">
                <a16:creationId xmlns:a16="http://schemas.microsoft.com/office/drawing/2014/main" id="{90CBD7B4-E99D-4A48-BA11-6AA9A40C545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49599" y="5002212"/>
            <a:ext cx="5892800" cy="1536700"/>
          </a:xfrm>
          <a:prstGeom prst="rect">
            <a:avLst/>
          </a:prstGeom>
        </p:spPr>
      </p:pic>
      <p:pic>
        <p:nvPicPr>
          <p:cNvPr id="11" name="圖片 10">
            <a:extLst>
              <a:ext uri="{FF2B5EF4-FFF2-40B4-BE49-F238E27FC236}">
                <a16:creationId xmlns:a16="http://schemas.microsoft.com/office/drawing/2014/main" id="{29DE9184-DE2E-5B47-8008-F75C3B1B659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26604" y="29682"/>
            <a:ext cx="2565396" cy="6053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854890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3FAEBA33-50E2-4B78-9CF3-C77936E64A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76866"/>
            <a:ext cx="10515600" cy="1325563"/>
          </a:xfrm>
        </p:spPr>
        <p:txBody>
          <a:bodyPr/>
          <a:lstStyle/>
          <a:p>
            <a:r>
              <a:rPr lang="en-US" altLang="zh-TW" dirty="0"/>
              <a:t>Quantifying Alignment and Uniformity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015B15AE-1171-4509-9443-B4EDC942C42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253330"/>
            <a:ext cx="10515600" cy="5103019"/>
          </a:xfrm>
        </p:spPr>
        <p:txBody>
          <a:bodyPr>
            <a:normAutofit/>
          </a:bodyPr>
          <a:lstStyle/>
          <a:p>
            <a:r>
              <a:rPr lang="en" altLang="zh-TW" dirty="0"/>
              <a:t>Uniformity</a:t>
            </a:r>
          </a:p>
          <a:p>
            <a:pPr lvl="1"/>
            <a:r>
              <a:rPr lang="en" altLang="zh-TW" dirty="0"/>
              <a:t>The average pairwise Gaussian potential is nicely tied with the uniform distribution on the unit hypersphere</a:t>
            </a:r>
          </a:p>
          <a:p>
            <a:pPr lvl="1"/>
            <a:r>
              <a:rPr lang="en" altLang="zh-TW" dirty="0"/>
              <a:t>Proofs</a:t>
            </a:r>
          </a:p>
          <a:p>
            <a:pPr lvl="2"/>
            <a:r>
              <a:rPr lang="en" altLang="zh-TW" dirty="0"/>
              <a:t>The uniform distribution is the unique distribution that minimize the expected pairwise potential</a:t>
            </a:r>
          </a:p>
          <a:p>
            <a:pPr lvl="2"/>
            <a:r>
              <a:rPr lang="en" altLang="zh-TW" dirty="0"/>
              <a:t>As number of points goes to infinity, distributions of points minimizing the average pairwise potential converge weak</a:t>
            </a:r>
            <a:r>
              <a:rPr lang="en" altLang="zh-TW" baseline="30000" dirty="0"/>
              <a:t>∗</a:t>
            </a:r>
            <a:r>
              <a:rPr lang="en" altLang="zh-TW" dirty="0"/>
              <a:t> to the uniform distribution</a:t>
            </a:r>
          </a:p>
          <a:p>
            <a:pPr lvl="2"/>
            <a:endParaRPr lang="en" altLang="zh-TW" dirty="0"/>
          </a:p>
          <a:p>
            <a:pPr lvl="2"/>
            <a:endParaRPr lang="en" altLang="zh-TW" dirty="0"/>
          </a:p>
          <a:p>
            <a:pPr lvl="2"/>
            <a:endParaRPr lang="en" altLang="zh-TW" dirty="0"/>
          </a:p>
          <a:p>
            <a:pPr lvl="1"/>
            <a:endParaRPr lang="en" altLang="zh-TW" dirty="0"/>
          </a:p>
          <a:p>
            <a:endParaRPr lang="en" altLang="zh-TW" dirty="0"/>
          </a:p>
          <a:p>
            <a:endParaRPr lang="en-US" altLang="zh-TW" dirty="0"/>
          </a:p>
          <a:p>
            <a:endParaRPr lang="en-US" altLang="zh-TW" dirty="0"/>
          </a:p>
          <a:p>
            <a:pPr lvl="1"/>
            <a:endParaRPr lang="zh-TW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5CCCB2E1-E1AE-4B24-B74E-0FA9F567B7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23AB0-D4EA-4CF6-BB7E-E024BD643F2C}" type="slidenum">
              <a:rPr lang="zh-TW" altLang="en-US" smtClean="0"/>
              <a:t>22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49724538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3FAEBA33-50E2-4B78-9CF3-C77936E64A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76866"/>
            <a:ext cx="10515600" cy="1325563"/>
          </a:xfrm>
        </p:spPr>
        <p:txBody>
          <a:bodyPr/>
          <a:lstStyle/>
          <a:p>
            <a:r>
              <a:rPr lang="en-US" altLang="zh-TW" dirty="0"/>
              <a:t>Quantifying Alignment and Uniformity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內容版面配置區 2">
                <a:extLst>
                  <a:ext uri="{FF2B5EF4-FFF2-40B4-BE49-F238E27FC236}">
                    <a16:creationId xmlns:a16="http://schemas.microsoft.com/office/drawing/2014/main" id="{015B15AE-1171-4509-9443-B4EDC942C423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838200" y="1253330"/>
                <a:ext cx="10515600" cy="5103019"/>
              </a:xfrm>
            </p:spPr>
            <p:txBody>
              <a:bodyPr>
                <a:normAutofit/>
              </a:bodyPr>
              <a:lstStyle/>
              <a:p>
                <a:r>
                  <a:rPr lang="en" altLang="zh-TW" dirty="0"/>
                  <a:t>Uniformity</a:t>
                </a:r>
              </a:p>
              <a:p>
                <a:pPr lvl="1"/>
                <a:r>
                  <a:rPr lang="en" altLang="zh-TW" b="1" dirty="0"/>
                  <a:t>Definition</a:t>
                </a:r>
                <a:r>
                  <a:rPr lang="en" altLang="zh-TW" dirty="0"/>
                  <a:t> (Uniform distribution on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TW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zh-TW" b="0" i="1" smtClean="0">
                            <a:latin typeface="Cambria Math" panose="02040503050406030204" pitchFamily="18" charset="0"/>
                          </a:rPr>
                          <m:t>𝑆</m:t>
                        </m:r>
                      </m:e>
                      <m:sup>
                        <m:r>
                          <a:rPr lang="en-US" altLang="zh-TW" b="0" i="1" smtClean="0">
                            <a:latin typeface="Cambria Math" panose="02040503050406030204" pitchFamily="18" charset="0"/>
                          </a:rPr>
                          <m:t>𝑑</m:t>
                        </m:r>
                      </m:sup>
                    </m:sSup>
                  </m:oMath>
                </a14:m>
                <a:r>
                  <a:rPr lang="en" altLang="zh-TW" dirty="0"/>
                  <a:t>).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TW" b="0" i="1" dirty="0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" altLang="zh-TW" i="1" dirty="0" smtClean="0">
                            <a:latin typeface="Cambria Math" panose="02040503050406030204" pitchFamily="18" charset="0"/>
                          </a:rPr>
                          <m:t>𝜎</m:t>
                        </m:r>
                      </m:e>
                      <m:sub>
                        <m:r>
                          <a:rPr lang="en-US" altLang="zh-TW" b="0" i="1" dirty="0" smtClean="0">
                            <a:latin typeface="Cambria Math" panose="02040503050406030204" pitchFamily="18" charset="0"/>
                          </a:rPr>
                          <m:t>𝑑</m:t>
                        </m:r>
                      </m:sub>
                    </m:sSub>
                  </m:oMath>
                </a14:m>
                <a:r>
                  <a:rPr lang="en" altLang="zh-TW" dirty="0"/>
                  <a:t> denotes the normalized surface area measure on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TW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zh-TW" i="1">
                            <a:latin typeface="Cambria Math" panose="02040503050406030204" pitchFamily="18" charset="0"/>
                          </a:rPr>
                          <m:t>𝑆</m:t>
                        </m:r>
                      </m:e>
                      <m:sup>
                        <m:r>
                          <a:rPr lang="en-US" altLang="zh-TW" i="1">
                            <a:latin typeface="Cambria Math" panose="02040503050406030204" pitchFamily="18" charset="0"/>
                          </a:rPr>
                          <m:t>𝑑</m:t>
                        </m:r>
                      </m:sup>
                    </m:sSup>
                  </m:oMath>
                </a14:m>
                <a:endParaRPr lang="en" altLang="zh-TW" dirty="0"/>
              </a:p>
              <a:p>
                <a:pPr lvl="1"/>
                <a:r>
                  <a:rPr lang="en" altLang="zh-TW" dirty="0"/>
                  <a:t>First, we show that the uniform distribution is the unique distribution that minimize the expected pairwise potential </a:t>
                </a:r>
              </a:p>
              <a:p>
                <a:pPr lvl="1"/>
                <a:endParaRPr lang="en" altLang="zh-TW" dirty="0"/>
              </a:p>
              <a:p>
                <a:pPr lvl="2"/>
                <a:endParaRPr lang="en" altLang="zh-TW" dirty="0"/>
              </a:p>
              <a:p>
                <a:pPr lvl="2"/>
                <a:endParaRPr lang="en" altLang="zh-TW" dirty="0"/>
              </a:p>
              <a:p>
                <a:pPr lvl="1"/>
                <a:endParaRPr lang="en" altLang="zh-TW" dirty="0"/>
              </a:p>
              <a:p>
                <a:endParaRPr lang="en" altLang="zh-TW" dirty="0"/>
              </a:p>
              <a:p>
                <a:endParaRPr lang="en-US" altLang="zh-TW" dirty="0"/>
              </a:p>
              <a:p>
                <a:endParaRPr lang="en-US" altLang="zh-TW" dirty="0"/>
              </a:p>
              <a:p>
                <a:pPr lvl="1"/>
                <a:endParaRPr lang="zh-TW" altLang="en-US" dirty="0"/>
              </a:p>
            </p:txBody>
          </p:sp>
        </mc:Choice>
        <mc:Fallback xmlns="">
          <p:sp>
            <p:nvSpPr>
              <p:cNvPr id="3" name="內容版面配置區 2">
                <a:extLst>
                  <a:ext uri="{FF2B5EF4-FFF2-40B4-BE49-F238E27FC236}">
                    <a16:creationId xmlns:a16="http://schemas.microsoft.com/office/drawing/2014/main" id="{015B15AE-1171-4509-9443-B4EDC942C423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838200" y="1253330"/>
                <a:ext cx="10515600" cy="5103019"/>
              </a:xfrm>
              <a:blipFill>
                <a:blip r:embed="rId3"/>
                <a:stretch>
                  <a:fillRect l="-1086" t="-1985"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5CCCB2E1-E1AE-4B24-B74E-0FA9F567B7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23AB0-D4EA-4CF6-BB7E-E024BD643F2C}" type="slidenum">
              <a:rPr lang="zh-TW" altLang="en-US" smtClean="0"/>
              <a:t>23</a:t>
            </a:fld>
            <a:endParaRPr lang="zh-TW" altLang="en-US"/>
          </a:p>
        </p:txBody>
      </p:sp>
      <p:pic>
        <p:nvPicPr>
          <p:cNvPr id="6" name="圖片 5" descr="一張含有 文字 的圖片&#10;&#10;自動產生的描述">
            <a:extLst>
              <a:ext uri="{FF2B5EF4-FFF2-40B4-BE49-F238E27FC236}">
                <a16:creationId xmlns:a16="http://schemas.microsoft.com/office/drawing/2014/main" id="{B03219F4-400E-5340-89FA-9EB0E74E738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5150" y="3619500"/>
            <a:ext cx="5981700" cy="2108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853177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3FAEBA33-50E2-4B78-9CF3-C77936E64A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76866"/>
            <a:ext cx="10515600" cy="1325563"/>
          </a:xfrm>
        </p:spPr>
        <p:txBody>
          <a:bodyPr/>
          <a:lstStyle/>
          <a:p>
            <a:r>
              <a:rPr lang="en-US" altLang="zh-TW" dirty="0"/>
              <a:t>Quantifying Alignment and Uniformity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015B15AE-1171-4509-9443-B4EDC942C42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253330"/>
            <a:ext cx="10515600" cy="5103019"/>
          </a:xfrm>
        </p:spPr>
        <p:txBody>
          <a:bodyPr>
            <a:normAutofit/>
          </a:bodyPr>
          <a:lstStyle/>
          <a:p>
            <a:r>
              <a:rPr lang="en" altLang="zh-TW" dirty="0"/>
              <a:t>Uniformity</a:t>
            </a:r>
          </a:p>
          <a:p>
            <a:pPr lvl="1"/>
            <a:r>
              <a:rPr lang="en" altLang="zh-TW" dirty="0"/>
              <a:t>In addition, as number of points goes to infinity, distributions of points minimizing the average pairwise potential converge weak∗ to the uniform distribution </a:t>
            </a:r>
          </a:p>
          <a:p>
            <a:pPr lvl="1"/>
            <a:endParaRPr lang="en" altLang="zh-TW" dirty="0"/>
          </a:p>
          <a:p>
            <a:pPr lvl="2"/>
            <a:endParaRPr lang="en" altLang="zh-TW" dirty="0"/>
          </a:p>
          <a:p>
            <a:pPr lvl="2"/>
            <a:endParaRPr lang="en" altLang="zh-TW" dirty="0"/>
          </a:p>
          <a:p>
            <a:pPr lvl="1"/>
            <a:endParaRPr lang="en" altLang="zh-TW" dirty="0"/>
          </a:p>
          <a:p>
            <a:endParaRPr lang="en" altLang="zh-TW" dirty="0"/>
          </a:p>
          <a:p>
            <a:endParaRPr lang="en-US" altLang="zh-TW" dirty="0"/>
          </a:p>
          <a:p>
            <a:endParaRPr lang="en-US" altLang="zh-TW" dirty="0"/>
          </a:p>
          <a:p>
            <a:pPr lvl="1"/>
            <a:endParaRPr lang="zh-TW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5CCCB2E1-E1AE-4B24-B74E-0FA9F567B7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23AB0-D4EA-4CF6-BB7E-E024BD643F2C}" type="slidenum">
              <a:rPr lang="zh-TW" altLang="en-US" smtClean="0"/>
              <a:t>24</a:t>
            </a:fld>
            <a:endParaRPr lang="zh-TW" altLang="en-US"/>
          </a:p>
        </p:txBody>
      </p:sp>
      <p:grpSp>
        <p:nvGrpSpPr>
          <p:cNvPr id="10" name="群組 9">
            <a:extLst>
              <a:ext uri="{FF2B5EF4-FFF2-40B4-BE49-F238E27FC236}">
                <a16:creationId xmlns:a16="http://schemas.microsoft.com/office/drawing/2014/main" id="{CEA0EC89-DFEB-BD4A-943C-A817DD0B9A5C}"/>
              </a:ext>
            </a:extLst>
          </p:cNvPr>
          <p:cNvGrpSpPr/>
          <p:nvPr/>
        </p:nvGrpSpPr>
        <p:grpSpPr>
          <a:xfrm>
            <a:off x="3693727" y="2538412"/>
            <a:ext cx="4804545" cy="4000500"/>
            <a:chOff x="4147418" y="2951424"/>
            <a:chExt cx="4249420" cy="3538276"/>
          </a:xfrm>
        </p:grpSpPr>
        <p:pic>
          <p:nvPicPr>
            <p:cNvPr id="7" name="圖片 6">
              <a:extLst>
                <a:ext uri="{FF2B5EF4-FFF2-40B4-BE49-F238E27FC236}">
                  <a16:creationId xmlns:a16="http://schemas.microsoft.com/office/drawing/2014/main" id="{E795081B-F365-D24A-AE60-110F4BC134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147418" y="2951424"/>
              <a:ext cx="4249420" cy="468157"/>
            </a:xfrm>
            <a:prstGeom prst="rect">
              <a:avLst/>
            </a:prstGeom>
          </p:spPr>
        </p:pic>
        <p:pic>
          <p:nvPicPr>
            <p:cNvPr id="9" name="圖片 8" descr="一張含有 文字 的圖片&#10;&#10;自動產生的描述">
              <a:extLst>
                <a:ext uri="{FF2B5EF4-FFF2-40B4-BE49-F238E27FC236}">
                  <a16:creationId xmlns:a16="http://schemas.microsoft.com/office/drawing/2014/main" id="{7772CE68-0DF8-8A47-A33B-1A003305E13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147418" y="3378200"/>
              <a:ext cx="4249420" cy="31115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45000729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3FAEBA33-50E2-4B78-9CF3-C77936E64A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76866"/>
            <a:ext cx="10515600" cy="1325563"/>
          </a:xfrm>
        </p:spPr>
        <p:txBody>
          <a:bodyPr/>
          <a:lstStyle/>
          <a:p>
            <a:r>
              <a:rPr lang="en-US" altLang="zh-TW" dirty="0"/>
              <a:t>Limiting Behavior of Contrastive Learning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內容版面配置區 2">
                <a:extLst>
                  <a:ext uri="{FF2B5EF4-FFF2-40B4-BE49-F238E27FC236}">
                    <a16:creationId xmlns:a16="http://schemas.microsoft.com/office/drawing/2014/main" id="{015B15AE-1171-4509-9443-B4EDC942C423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838200" y="1253330"/>
                <a:ext cx="10515600" cy="5103019"/>
              </a:xfrm>
            </p:spPr>
            <p:txBody>
              <a:bodyPr>
                <a:normAutofit/>
              </a:bodyPr>
              <a:lstStyle/>
              <a:p>
                <a:r>
                  <a:rPr lang="en" altLang="zh-TW" dirty="0"/>
                  <a:t>Intuition: contrastive learning optimizes alignment and uniformity, and characterize its asymptotic behavior</a:t>
                </a:r>
              </a:p>
              <a:p>
                <a:r>
                  <a:rPr lang="en" altLang="zh-TW" dirty="0"/>
                  <a:t>Optimal encoders of the two metrics</a:t>
                </a:r>
              </a:p>
              <a:p>
                <a:pPr lvl="1"/>
                <a:r>
                  <a:rPr lang="en" altLang="zh-TW" b="1" dirty="0"/>
                  <a:t>Perfect Alignment</a:t>
                </a:r>
                <a:endParaRPr lang="en" altLang="zh-TW" dirty="0"/>
              </a:p>
              <a:p>
                <a:pPr lvl="2"/>
                <a:r>
                  <a:rPr lang="en" altLang="zh-TW" dirty="0"/>
                  <a:t>An encoder </a:t>
                </a:r>
                <a14:m>
                  <m:oMath xmlns:m="http://schemas.openxmlformats.org/officeDocument/2006/math">
                    <m:r>
                      <a:rPr lang="en" altLang="zh-TW" i="1" dirty="0" smtClean="0">
                        <a:latin typeface="Cambria Math" panose="02040503050406030204" pitchFamily="18" charset="0"/>
                      </a:rPr>
                      <m:t>𝑓</m:t>
                    </m:r>
                  </m:oMath>
                </a14:m>
                <a:r>
                  <a:rPr lang="en" altLang="zh-TW" dirty="0"/>
                  <a:t> is perfectly aligned if </a:t>
                </a:r>
                <a14:m>
                  <m:oMath xmlns:m="http://schemas.openxmlformats.org/officeDocument/2006/math">
                    <m:r>
                      <a:rPr lang="en" altLang="zh-TW" i="1" dirty="0" smtClean="0">
                        <a:latin typeface="Cambria Math" panose="02040503050406030204" pitchFamily="18" charset="0"/>
                      </a:rPr>
                      <m:t>𝑓</m:t>
                    </m:r>
                    <m:r>
                      <a:rPr lang="en" altLang="zh-TW" i="1" dirty="0" smtClean="0">
                        <a:latin typeface="Cambria Math" panose="02040503050406030204" pitchFamily="18" charset="0"/>
                      </a:rPr>
                      <m:t>(</m:t>
                    </m:r>
                    <m:r>
                      <a:rPr lang="en" altLang="zh-TW" i="1" dirty="0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" altLang="zh-TW" i="1" dirty="0" smtClean="0">
                        <a:latin typeface="Cambria Math" panose="02040503050406030204" pitchFamily="18" charset="0"/>
                      </a:rPr>
                      <m:t>) = </m:t>
                    </m:r>
                    <m:r>
                      <a:rPr lang="en" altLang="zh-TW" i="1" dirty="0" smtClean="0">
                        <a:latin typeface="Cambria Math" panose="02040503050406030204" pitchFamily="18" charset="0"/>
                      </a:rPr>
                      <m:t>𝑓</m:t>
                    </m:r>
                    <m:r>
                      <a:rPr lang="en" altLang="zh-TW" i="1" dirty="0" smtClean="0">
                        <a:latin typeface="Cambria Math" panose="02040503050406030204" pitchFamily="18" charset="0"/>
                      </a:rPr>
                      <m:t>(</m:t>
                    </m:r>
                    <m:r>
                      <a:rPr lang="en" altLang="zh-TW" i="1" dirty="0" smtClean="0">
                        <a:latin typeface="Cambria Math" panose="02040503050406030204" pitchFamily="18" charset="0"/>
                      </a:rPr>
                      <m:t>𝑦</m:t>
                    </m:r>
                    <m:r>
                      <a:rPr lang="en" altLang="zh-TW" i="1" dirty="0" smtClean="0">
                        <a:latin typeface="Cambria Math" panose="02040503050406030204" pitchFamily="18" charset="0"/>
                      </a:rPr>
                      <m:t>) </m:t>
                    </m:r>
                  </m:oMath>
                </a14:m>
                <a:r>
                  <a:rPr lang="en" altLang="zh-TW" dirty="0" err="1"/>
                  <a:t>a.s.</a:t>
                </a:r>
                <a:r>
                  <a:rPr lang="en" altLang="zh-TW" dirty="0"/>
                  <a:t> over </a:t>
                </a:r>
                <a14:m>
                  <m:oMath xmlns:m="http://schemas.openxmlformats.org/officeDocument/2006/math">
                    <m:r>
                      <a:rPr lang="en" altLang="zh-TW" i="1" dirty="0" smtClean="0">
                        <a:latin typeface="Cambria Math" panose="02040503050406030204" pitchFamily="18" charset="0"/>
                      </a:rPr>
                      <m:t>(</m:t>
                    </m:r>
                    <m:r>
                      <a:rPr lang="en" altLang="zh-TW" i="1" dirty="0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" altLang="zh-TW" i="1" dirty="0" smtClean="0">
                        <a:latin typeface="Cambria Math" panose="02040503050406030204" pitchFamily="18" charset="0"/>
                      </a:rPr>
                      <m:t>, </m:t>
                    </m:r>
                    <m:r>
                      <a:rPr lang="en" altLang="zh-TW" i="1" dirty="0" smtClean="0">
                        <a:latin typeface="Cambria Math" panose="02040503050406030204" pitchFamily="18" charset="0"/>
                      </a:rPr>
                      <m:t>𝑦</m:t>
                    </m:r>
                    <m:r>
                      <a:rPr lang="en" altLang="zh-TW" i="1" dirty="0" smtClean="0">
                        <a:latin typeface="Cambria Math" panose="02040503050406030204" pitchFamily="18" charset="0"/>
                      </a:rPr>
                      <m:t>) ∼ </m:t>
                    </m:r>
                    <m:sSub>
                      <m:sSubPr>
                        <m:ctrlPr>
                          <a:rPr lang="en-US" altLang="zh-TW" b="0" i="1" dirty="0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" altLang="zh-TW" i="1" dirty="0" err="1">
                            <a:latin typeface="Cambria Math" panose="02040503050406030204" pitchFamily="18" charset="0"/>
                          </a:rPr>
                          <m:t>𝑝</m:t>
                        </m:r>
                      </m:e>
                      <m:sub>
                        <m:r>
                          <a:rPr lang="en" altLang="zh-TW" i="1" dirty="0" err="1">
                            <a:latin typeface="Cambria Math" panose="02040503050406030204" pitchFamily="18" charset="0"/>
                          </a:rPr>
                          <m:t>𝑝𝑜𝑠</m:t>
                        </m:r>
                      </m:sub>
                    </m:sSub>
                  </m:oMath>
                </a14:m>
                <a:r>
                  <a:rPr lang="en" altLang="zh-TW" dirty="0"/>
                  <a:t> </a:t>
                </a:r>
              </a:p>
              <a:p>
                <a:pPr lvl="1"/>
                <a:r>
                  <a:rPr lang="en" altLang="zh-TW" b="1" dirty="0"/>
                  <a:t>Perfect Uniformity</a:t>
                </a:r>
                <a:endParaRPr lang="en" altLang="zh-TW" dirty="0"/>
              </a:p>
              <a:p>
                <a:pPr lvl="2"/>
                <a:r>
                  <a:rPr lang="en" altLang="zh-TW" dirty="0"/>
                  <a:t>An encoder </a:t>
                </a:r>
                <a14:m>
                  <m:oMath xmlns:m="http://schemas.openxmlformats.org/officeDocument/2006/math">
                    <m:r>
                      <a:rPr lang="en" altLang="zh-TW" i="1" dirty="0">
                        <a:latin typeface="Cambria Math" panose="02040503050406030204" pitchFamily="18" charset="0"/>
                      </a:rPr>
                      <m:t>𝑓</m:t>
                    </m:r>
                  </m:oMath>
                </a14:m>
                <a:r>
                  <a:rPr lang="en" altLang="zh-TW" dirty="0"/>
                  <a:t> is perfectly uniform if the distribution of </a:t>
                </a:r>
                <a14:m>
                  <m:oMath xmlns:m="http://schemas.openxmlformats.org/officeDocument/2006/math">
                    <m:r>
                      <a:rPr lang="en" altLang="zh-TW" i="1" dirty="0" smtClean="0">
                        <a:latin typeface="Cambria Math" panose="02040503050406030204" pitchFamily="18" charset="0"/>
                      </a:rPr>
                      <m:t>𝑓</m:t>
                    </m:r>
                    <m:r>
                      <a:rPr lang="en" altLang="zh-TW" i="1" dirty="0" smtClean="0">
                        <a:latin typeface="Cambria Math" panose="02040503050406030204" pitchFamily="18" charset="0"/>
                      </a:rPr>
                      <m:t>(</m:t>
                    </m:r>
                    <m:r>
                      <a:rPr lang="en" altLang="zh-TW" i="1" dirty="0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" altLang="zh-TW" i="1" dirty="0" smtClean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n" altLang="zh-TW" dirty="0"/>
                  <a:t> for </a:t>
                </a:r>
                <a14:m>
                  <m:oMath xmlns:m="http://schemas.openxmlformats.org/officeDocument/2006/math">
                    <m:r>
                      <a:rPr lang="en" altLang="zh-TW" i="1" dirty="0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" altLang="zh-TW" i="1" dirty="0" smtClean="0">
                        <a:latin typeface="Cambria Math" panose="02040503050406030204" pitchFamily="18" charset="0"/>
                      </a:rPr>
                      <m:t> ∼ </m:t>
                    </m:r>
                    <m:sSub>
                      <m:sSubPr>
                        <m:ctrlPr>
                          <a:rPr lang="en-US" altLang="zh-TW" b="0" i="1" dirty="0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" altLang="zh-TW" i="1" dirty="0" err="1" smtClean="0">
                            <a:latin typeface="Cambria Math" panose="02040503050406030204" pitchFamily="18" charset="0"/>
                          </a:rPr>
                          <m:t>𝑝</m:t>
                        </m:r>
                      </m:e>
                      <m:sub>
                        <m:r>
                          <a:rPr lang="en" altLang="zh-TW" i="1" dirty="0" err="1" smtClean="0">
                            <a:latin typeface="Cambria Math" panose="02040503050406030204" pitchFamily="18" charset="0"/>
                          </a:rPr>
                          <m:t>𝑑𝑎𝑡𝑎</m:t>
                        </m:r>
                      </m:sub>
                    </m:sSub>
                  </m:oMath>
                </a14:m>
                <a:r>
                  <a:rPr lang="en" altLang="zh-TW" dirty="0"/>
                  <a:t> is the uniform distribution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TW" b="0" i="1" dirty="0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l-GR" altLang="zh-TW" i="1" dirty="0" smtClean="0">
                            <a:latin typeface="Cambria Math" panose="02040503050406030204" pitchFamily="18" charset="0"/>
                          </a:rPr>
                          <m:t>𝜎</m:t>
                        </m:r>
                      </m:e>
                      <m:sub>
                        <m:r>
                          <a:rPr lang="en" altLang="zh-TW" i="1" dirty="0">
                            <a:latin typeface="Cambria Math" panose="02040503050406030204" pitchFamily="18" charset="0"/>
                          </a:rPr>
                          <m:t>𝑚</m:t>
                        </m:r>
                        <m:r>
                          <a:rPr lang="en-US" altLang="zh-TW" b="0" i="1" dirty="0" smtClean="0">
                            <a:latin typeface="Cambria Math" panose="02040503050406030204" pitchFamily="18" charset="0"/>
                          </a:rPr>
                          <m:t>−1</m:t>
                        </m:r>
                      </m:sub>
                    </m:sSub>
                  </m:oMath>
                </a14:m>
                <a:r>
                  <a:rPr lang="en" altLang="zh-TW" dirty="0"/>
                  <a:t> on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TW" b="0" i="1" dirty="0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" altLang="zh-TW" i="1" dirty="0" smtClean="0">
                            <a:latin typeface="Cambria Math" panose="02040503050406030204" pitchFamily="18" charset="0"/>
                          </a:rPr>
                          <m:t>𝑆</m:t>
                        </m:r>
                      </m:e>
                      <m:sub>
                        <m:r>
                          <a:rPr lang="en" altLang="zh-TW" i="1" dirty="0" smtClean="0">
                            <a:latin typeface="Cambria Math" panose="02040503050406030204" pitchFamily="18" charset="0"/>
                          </a:rPr>
                          <m:t>𝑚</m:t>
                        </m:r>
                        <m:r>
                          <a:rPr lang="en-US" altLang="zh-TW" b="0" i="1" dirty="0" smtClean="0">
                            <a:latin typeface="Cambria Math" panose="02040503050406030204" pitchFamily="18" charset="0"/>
                          </a:rPr>
                          <m:t>−1</m:t>
                        </m:r>
                      </m:sub>
                    </m:sSub>
                  </m:oMath>
                </a14:m>
                <a:r>
                  <a:rPr lang="en" altLang="zh-TW" dirty="0"/>
                  <a:t> </a:t>
                </a:r>
              </a:p>
              <a:p>
                <a:pPr lvl="1"/>
                <a:endParaRPr lang="en" altLang="zh-TW" dirty="0"/>
              </a:p>
              <a:p>
                <a:pPr lvl="1"/>
                <a:endParaRPr lang="en" altLang="zh-TW" dirty="0"/>
              </a:p>
              <a:p>
                <a:endParaRPr lang="en-US" altLang="zh-TW" dirty="0"/>
              </a:p>
              <a:p>
                <a:endParaRPr lang="en-US" altLang="zh-TW" dirty="0"/>
              </a:p>
              <a:p>
                <a:pPr lvl="1"/>
                <a:endParaRPr lang="zh-TW" altLang="en-US" dirty="0"/>
              </a:p>
            </p:txBody>
          </p:sp>
        </mc:Choice>
        <mc:Fallback xmlns="">
          <p:sp>
            <p:nvSpPr>
              <p:cNvPr id="3" name="內容版面配置區 2">
                <a:extLst>
                  <a:ext uri="{FF2B5EF4-FFF2-40B4-BE49-F238E27FC236}">
                    <a16:creationId xmlns:a16="http://schemas.microsoft.com/office/drawing/2014/main" id="{015B15AE-1171-4509-9443-B4EDC942C423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838200" y="1253330"/>
                <a:ext cx="10515600" cy="5103019"/>
              </a:xfrm>
              <a:blipFill>
                <a:blip r:embed="rId3"/>
                <a:stretch>
                  <a:fillRect l="-1086" t="-1985"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5CCCB2E1-E1AE-4B24-B74E-0FA9F567B7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23AB0-D4EA-4CF6-BB7E-E024BD643F2C}" type="slidenum">
              <a:rPr lang="zh-TW" altLang="en-US" smtClean="0"/>
              <a:t>25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74159257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3FAEBA33-50E2-4B78-9CF3-C77936E64A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76866"/>
            <a:ext cx="10515600" cy="1325563"/>
          </a:xfrm>
        </p:spPr>
        <p:txBody>
          <a:bodyPr/>
          <a:lstStyle/>
          <a:p>
            <a:r>
              <a:rPr lang="en-US" altLang="zh-TW" dirty="0"/>
              <a:t>Limiting Behavior of Contrastive Learning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內容版面配置區 2">
                <a:extLst>
                  <a:ext uri="{FF2B5EF4-FFF2-40B4-BE49-F238E27FC236}">
                    <a16:creationId xmlns:a16="http://schemas.microsoft.com/office/drawing/2014/main" id="{015B15AE-1171-4509-9443-B4EDC942C423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838200" y="1253330"/>
                <a:ext cx="10515600" cy="5103019"/>
              </a:xfrm>
            </p:spPr>
            <p:txBody>
              <a:bodyPr>
                <a:normAutofit/>
              </a:bodyPr>
              <a:lstStyle/>
              <a:p>
                <a:r>
                  <a:rPr lang="en" altLang="zh-TW" dirty="0"/>
                  <a:t>The </a:t>
                </a:r>
                <a:r>
                  <a:rPr lang="en" altLang="zh-TW" dirty="0" err="1"/>
                  <a:t>asymptotics</a:t>
                </a:r>
                <a:r>
                  <a:rPr lang="en" altLang="zh-TW" dirty="0"/>
                  <a:t> with infinite negative samples (</a:t>
                </a:r>
                <a14:m>
                  <m:oMath xmlns:m="http://schemas.openxmlformats.org/officeDocument/2006/math">
                    <m:r>
                      <a:rPr lang="en-US" altLang="zh-TW" b="0" i="1" smtClean="0">
                        <a:latin typeface="Cambria Math" panose="02040503050406030204" pitchFamily="18" charset="0"/>
                      </a:rPr>
                      <m:t>𝑀</m:t>
                    </m:r>
                  </m:oMath>
                </a14:m>
                <a:r>
                  <a:rPr lang="en" altLang="zh-TW" dirty="0"/>
                  <a:t>)</a:t>
                </a:r>
              </a:p>
              <a:p>
                <a:pPr lvl="1"/>
                <a:r>
                  <a:rPr lang="en" altLang="zh-TW" dirty="0"/>
                  <a:t>Existing empirical work showed that larger number of negative samples consistently leads to better downstream task performances [4, 5, 17, 13], and often uses very large values</a:t>
                </a:r>
              </a:p>
              <a:p>
                <a:pPr lvl="1"/>
                <a:endParaRPr lang="en" altLang="zh-TW" dirty="0"/>
              </a:p>
              <a:p>
                <a:pPr lvl="1"/>
                <a:endParaRPr lang="en" altLang="zh-TW" dirty="0"/>
              </a:p>
              <a:p>
                <a:pPr lvl="1"/>
                <a:endParaRPr lang="en" altLang="zh-TW" dirty="0"/>
              </a:p>
              <a:p>
                <a:pPr lvl="1"/>
                <a:endParaRPr lang="en" altLang="zh-TW" dirty="0"/>
              </a:p>
              <a:p>
                <a:pPr lvl="1"/>
                <a:r>
                  <a:rPr lang="en" altLang="zh-TW" dirty="0"/>
                  <a:t>The following theorem nicely confirms that optimizing </a:t>
                </a:r>
                <a:r>
                  <a:rPr lang="en" altLang="zh-TW" dirty="0" err="1"/>
                  <a:t>w.r.t.</a:t>
                </a:r>
                <a:r>
                  <a:rPr lang="en" altLang="zh-TW" dirty="0"/>
                  <a:t> the limiting loss indeed requires both alignment and uniformity</a:t>
                </a:r>
              </a:p>
              <a:p>
                <a:pPr lvl="1"/>
                <a:endParaRPr lang="en" altLang="zh-TW" dirty="0"/>
              </a:p>
              <a:p>
                <a:pPr lvl="1"/>
                <a:endParaRPr lang="en" altLang="zh-TW" dirty="0"/>
              </a:p>
              <a:p>
                <a:endParaRPr lang="en-US" altLang="zh-TW" dirty="0"/>
              </a:p>
              <a:p>
                <a:endParaRPr lang="en-US" altLang="zh-TW" dirty="0"/>
              </a:p>
              <a:p>
                <a:pPr lvl="1"/>
                <a:endParaRPr lang="zh-TW" altLang="en-US" dirty="0"/>
              </a:p>
            </p:txBody>
          </p:sp>
        </mc:Choice>
        <mc:Fallback xmlns="">
          <p:sp>
            <p:nvSpPr>
              <p:cNvPr id="3" name="內容版面配置區 2">
                <a:extLst>
                  <a:ext uri="{FF2B5EF4-FFF2-40B4-BE49-F238E27FC236}">
                    <a16:creationId xmlns:a16="http://schemas.microsoft.com/office/drawing/2014/main" id="{015B15AE-1171-4509-9443-B4EDC942C423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838200" y="1253330"/>
                <a:ext cx="10515600" cy="5103019"/>
              </a:xfrm>
              <a:blipFill>
                <a:blip r:embed="rId3"/>
                <a:stretch>
                  <a:fillRect l="-1086" t="-1985" r="-724"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5CCCB2E1-E1AE-4B24-B74E-0FA9F567B7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23AB0-D4EA-4CF6-BB7E-E024BD643F2C}" type="slidenum">
              <a:rPr lang="zh-TW" altLang="en-US" smtClean="0"/>
              <a:t>26</a:t>
            </a:fld>
            <a:endParaRPr lang="zh-TW" altLang="en-US"/>
          </a:p>
        </p:txBody>
      </p:sp>
      <p:sp>
        <p:nvSpPr>
          <p:cNvPr id="8" name="文字方塊 7">
            <a:extLst>
              <a:ext uri="{FF2B5EF4-FFF2-40B4-BE49-F238E27FC236}">
                <a16:creationId xmlns:a16="http://schemas.microsoft.com/office/drawing/2014/main" id="{054379C6-C639-C74E-A85B-4A5BEC912C1D}"/>
              </a:ext>
            </a:extLst>
          </p:cNvPr>
          <p:cNvSpPr txBox="1"/>
          <p:nvPr/>
        </p:nvSpPr>
        <p:spPr>
          <a:xfrm>
            <a:off x="334107" y="5782756"/>
            <a:ext cx="11523785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TW" sz="1100" dirty="0"/>
              <a:t>[4] </a:t>
            </a:r>
            <a:r>
              <a:rPr lang="en" altLang="zh-TW" sz="1100" dirty="0">
                <a:latin typeface="NimbusRomNo9L"/>
              </a:rPr>
              <a:t>Wu, Z., </a:t>
            </a:r>
            <a:r>
              <a:rPr lang="en" altLang="zh-TW" sz="1100" dirty="0" err="1">
                <a:latin typeface="NimbusRomNo9L"/>
              </a:rPr>
              <a:t>Xiong</a:t>
            </a:r>
            <a:r>
              <a:rPr lang="en" altLang="zh-TW" sz="1100" dirty="0">
                <a:latin typeface="NimbusRomNo9L"/>
              </a:rPr>
              <a:t>, Y., Yu, S. X., and Lin, D. Unsupervised feature learning via non-parametric instance discrimination. In </a:t>
            </a:r>
            <a:r>
              <a:rPr lang="en" altLang="zh-TW" sz="1100" i="1" dirty="0">
                <a:latin typeface="NimbusRomNo9L"/>
              </a:rPr>
              <a:t>Proceedings of the IEEE Conference on Computer Vision and Pattern Recognition</a:t>
            </a:r>
            <a:r>
              <a:rPr lang="en" altLang="zh-TW" sz="1100" dirty="0">
                <a:latin typeface="NimbusRomNo9L"/>
              </a:rPr>
              <a:t>, pp. 3733–3742, 2018. </a:t>
            </a:r>
          </a:p>
          <a:p>
            <a:r>
              <a:rPr kumimoji="1" lang="en-US" altLang="zh-TW" sz="1100" dirty="0"/>
              <a:t>[5] </a:t>
            </a:r>
            <a:r>
              <a:rPr lang="en" altLang="zh-TW" sz="1100" dirty="0">
                <a:latin typeface="NimbusRomNo9L"/>
              </a:rPr>
              <a:t>Tian, Y., Krishnan, D., and Isola, P. Contrastive </a:t>
            </a:r>
            <a:r>
              <a:rPr lang="en" altLang="zh-TW" sz="1100" dirty="0" err="1">
                <a:latin typeface="NimbusRomNo9L"/>
              </a:rPr>
              <a:t>multiview</a:t>
            </a:r>
            <a:r>
              <a:rPr lang="en" altLang="zh-TW" sz="1100" dirty="0">
                <a:latin typeface="NimbusRomNo9L"/>
              </a:rPr>
              <a:t> coding. </a:t>
            </a:r>
            <a:r>
              <a:rPr lang="en" altLang="zh-TW" sz="1100" i="1" dirty="0" err="1">
                <a:latin typeface="NimbusRomNo9L"/>
              </a:rPr>
              <a:t>arXiv</a:t>
            </a:r>
            <a:r>
              <a:rPr lang="en" altLang="zh-TW" sz="1100" i="1" dirty="0">
                <a:latin typeface="NimbusRomNo9L"/>
              </a:rPr>
              <a:t> preprint arXiv:1906.05849</a:t>
            </a:r>
            <a:r>
              <a:rPr lang="en" altLang="zh-TW" sz="1100" dirty="0">
                <a:latin typeface="NimbusRomNo9L"/>
              </a:rPr>
              <a:t>, 2019. </a:t>
            </a:r>
          </a:p>
          <a:p>
            <a:r>
              <a:rPr kumimoji="1" lang="en-US" altLang="zh-TW" sz="1100" dirty="0"/>
              <a:t>[17] </a:t>
            </a:r>
            <a:r>
              <a:rPr lang="en" altLang="zh-TW" sz="1100" dirty="0"/>
              <a:t>He, K., Fan, H., Wu, Y., </a:t>
            </a:r>
            <a:r>
              <a:rPr lang="en" altLang="zh-TW" sz="1100" dirty="0" err="1"/>
              <a:t>Xie</a:t>
            </a:r>
            <a:r>
              <a:rPr lang="en" altLang="zh-TW" sz="1100" dirty="0"/>
              <a:t>, S., and </a:t>
            </a:r>
            <a:r>
              <a:rPr lang="en" altLang="zh-TW" sz="1100" dirty="0" err="1"/>
              <a:t>Girshick</a:t>
            </a:r>
            <a:r>
              <a:rPr lang="en" altLang="zh-TW" sz="1100" dirty="0"/>
              <a:t>, R. Momentum contrast for unsupervised visual representation learning. </a:t>
            </a:r>
            <a:r>
              <a:rPr lang="en" altLang="zh-TW" sz="1100" dirty="0" err="1"/>
              <a:t>arXiv</a:t>
            </a:r>
            <a:r>
              <a:rPr lang="en" altLang="zh-TW" sz="1100" dirty="0"/>
              <a:t> preprint arXiv:1911.05722, 2019. </a:t>
            </a:r>
          </a:p>
          <a:p>
            <a:r>
              <a:rPr lang="en" altLang="zh-TW" sz="1100" dirty="0">
                <a:latin typeface="NimbusRomNo9L"/>
              </a:rPr>
              <a:t>[13] Chen, T., </a:t>
            </a:r>
            <a:r>
              <a:rPr lang="en" altLang="zh-TW" sz="1100" dirty="0" err="1">
                <a:latin typeface="NimbusRomNo9L"/>
              </a:rPr>
              <a:t>Kornblith</a:t>
            </a:r>
            <a:r>
              <a:rPr lang="en" altLang="zh-TW" sz="1100" dirty="0">
                <a:latin typeface="NimbusRomNo9L"/>
              </a:rPr>
              <a:t>, S., </a:t>
            </a:r>
            <a:r>
              <a:rPr lang="en" altLang="zh-TW" sz="1100" dirty="0" err="1">
                <a:latin typeface="NimbusRomNo9L"/>
              </a:rPr>
              <a:t>Norouzi</a:t>
            </a:r>
            <a:r>
              <a:rPr lang="en" altLang="zh-TW" sz="1100" dirty="0">
                <a:latin typeface="NimbusRomNo9L"/>
              </a:rPr>
              <a:t>, M., and Hinton, G. A simple framework for contrastive learning of visual representations. </a:t>
            </a:r>
            <a:r>
              <a:rPr lang="en" altLang="zh-TW" sz="1100" dirty="0" err="1">
                <a:latin typeface="NimbusRomNo9L"/>
              </a:rPr>
              <a:t>arXiv</a:t>
            </a:r>
            <a:r>
              <a:rPr lang="en" altLang="zh-TW" sz="1100" dirty="0">
                <a:latin typeface="NimbusRomNo9L"/>
              </a:rPr>
              <a:t> preprint arXiv:2002.05709, 2020a. </a:t>
            </a:r>
          </a:p>
        </p:txBody>
      </p:sp>
      <p:pic>
        <p:nvPicPr>
          <p:cNvPr id="6" name="圖片 5" descr="一張含有 文字 的圖片&#10;&#10;自動產生的描述">
            <a:extLst>
              <a:ext uri="{FF2B5EF4-FFF2-40B4-BE49-F238E27FC236}">
                <a16:creationId xmlns:a16="http://schemas.microsoft.com/office/drawing/2014/main" id="{70DE75BE-FC9B-EA40-A870-6A2A7BD3564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06776" y="2818580"/>
            <a:ext cx="4703824" cy="1561353"/>
          </a:xfrm>
          <a:prstGeom prst="rect">
            <a:avLst/>
          </a:prstGeom>
        </p:spPr>
      </p:pic>
      <p:sp>
        <p:nvSpPr>
          <p:cNvPr id="5" name="矩形 4">
            <a:extLst>
              <a:ext uri="{FF2B5EF4-FFF2-40B4-BE49-F238E27FC236}">
                <a16:creationId xmlns:a16="http://schemas.microsoft.com/office/drawing/2014/main" id="{7D35A7E5-495C-B24F-A6D1-303A1AD9486A}"/>
              </a:ext>
            </a:extLst>
          </p:cNvPr>
          <p:cNvSpPr/>
          <p:nvPr/>
        </p:nvSpPr>
        <p:spPr>
          <a:xfrm>
            <a:off x="6910086" y="3587681"/>
            <a:ext cx="1423686" cy="289836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TW" altLang="en-US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7BBA7C87-5021-3247-942B-06FFBE74C1DA}"/>
              </a:ext>
            </a:extLst>
          </p:cNvPr>
          <p:cNvSpPr/>
          <p:nvPr/>
        </p:nvSpPr>
        <p:spPr>
          <a:xfrm>
            <a:off x="4099368" y="3815972"/>
            <a:ext cx="1159397" cy="289836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TW" altLang="en-US"/>
          </a:p>
        </p:txBody>
      </p:sp>
    </p:spTree>
    <p:extLst>
      <p:ext uri="{BB962C8B-B14F-4D97-AF65-F5344CB8AC3E}">
        <p14:creationId xmlns:p14="http://schemas.microsoft.com/office/powerpoint/2010/main" val="21590967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3FAEBA33-50E2-4B78-9CF3-C77936E64A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76866"/>
            <a:ext cx="10515600" cy="1325563"/>
          </a:xfrm>
        </p:spPr>
        <p:txBody>
          <a:bodyPr/>
          <a:lstStyle/>
          <a:p>
            <a:r>
              <a:rPr lang="en-US" altLang="zh-TW" dirty="0"/>
              <a:t>Limiting Behavior of Contrastive Learning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內容版面配置區 2">
                <a:extLst>
                  <a:ext uri="{FF2B5EF4-FFF2-40B4-BE49-F238E27FC236}">
                    <a16:creationId xmlns:a16="http://schemas.microsoft.com/office/drawing/2014/main" id="{015B15AE-1171-4509-9443-B4EDC942C423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838200" y="1253330"/>
                <a:ext cx="10515600" cy="5103019"/>
              </a:xfrm>
            </p:spPr>
            <p:txBody>
              <a:bodyPr>
                <a:normAutofit/>
              </a:bodyPr>
              <a:lstStyle/>
              <a:p>
                <a:r>
                  <a:rPr lang="en" altLang="zh-TW" dirty="0"/>
                  <a:t>The </a:t>
                </a:r>
                <a:r>
                  <a:rPr lang="en" altLang="zh-TW" dirty="0" err="1"/>
                  <a:t>asymptotics</a:t>
                </a:r>
                <a:r>
                  <a:rPr lang="en" altLang="zh-TW" dirty="0"/>
                  <a:t> with infinite negative samples (</a:t>
                </a:r>
                <a14:m>
                  <m:oMath xmlns:m="http://schemas.openxmlformats.org/officeDocument/2006/math">
                    <m:r>
                      <a:rPr lang="en-US" altLang="zh-TW" i="1">
                        <a:latin typeface="Cambria Math" panose="02040503050406030204" pitchFamily="18" charset="0"/>
                      </a:rPr>
                      <m:t>𝑀</m:t>
                    </m:r>
                  </m:oMath>
                </a14:m>
                <a:r>
                  <a:rPr lang="en" altLang="zh-TW" dirty="0"/>
                  <a:t>)</a:t>
                </a:r>
              </a:p>
              <a:p>
                <a:pPr lvl="1"/>
                <a:endParaRPr lang="en" altLang="zh-TW" dirty="0"/>
              </a:p>
              <a:p>
                <a:pPr lvl="1"/>
                <a:endParaRPr lang="en" altLang="zh-TW" dirty="0"/>
              </a:p>
              <a:p>
                <a:endParaRPr lang="en-US" altLang="zh-TW" dirty="0"/>
              </a:p>
              <a:p>
                <a:endParaRPr lang="en-US" altLang="zh-TW" dirty="0"/>
              </a:p>
              <a:p>
                <a:pPr lvl="1"/>
                <a:endParaRPr lang="zh-TW" altLang="en-US" dirty="0"/>
              </a:p>
            </p:txBody>
          </p:sp>
        </mc:Choice>
        <mc:Fallback xmlns="">
          <p:sp>
            <p:nvSpPr>
              <p:cNvPr id="3" name="內容版面配置區 2">
                <a:extLst>
                  <a:ext uri="{FF2B5EF4-FFF2-40B4-BE49-F238E27FC236}">
                    <a16:creationId xmlns:a16="http://schemas.microsoft.com/office/drawing/2014/main" id="{015B15AE-1171-4509-9443-B4EDC942C423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838200" y="1253330"/>
                <a:ext cx="10515600" cy="5103019"/>
              </a:xfrm>
              <a:blipFill>
                <a:blip r:embed="rId3"/>
                <a:stretch>
                  <a:fillRect l="-1086" t="-1985"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5CCCB2E1-E1AE-4B24-B74E-0FA9F567B7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23AB0-D4EA-4CF6-BB7E-E024BD643F2C}" type="slidenum">
              <a:rPr lang="zh-TW" altLang="en-US" smtClean="0"/>
              <a:t>27</a:t>
            </a:fld>
            <a:endParaRPr lang="zh-TW" altLang="en-US"/>
          </a:p>
        </p:txBody>
      </p:sp>
      <p:pic>
        <p:nvPicPr>
          <p:cNvPr id="6" name="圖片 5" descr="一張含有 文字 的圖片&#10;&#10;自動產生的描述">
            <a:extLst>
              <a:ext uri="{FF2B5EF4-FFF2-40B4-BE49-F238E27FC236}">
                <a16:creationId xmlns:a16="http://schemas.microsoft.com/office/drawing/2014/main" id="{85BE153F-BE3D-2F4F-9497-2E6827B5FE3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0300" y="1830079"/>
            <a:ext cx="5148838" cy="4891396"/>
          </a:xfrm>
          <a:prstGeom prst="rect">
            <a:avLst/>
          </a:prstGeom>
        </p:spPr>
      </p:pic>
      <p:pic>
        <p:nvPicPr>
          <p:cNvPr id="9" name="圖片 8" descr="一張含有 文字 的圖片&#10;&#10;自動產生的描述">
            <a:extLst>
              <a:ext uri="{FF2B5EF4-FFF2-40B4-BE49-F238E27FC236}">
                <a16:creationId xmlns:a16="http://schemas.microsoft.com/office/drawing/2014/main" id="{31163EF6-11E7-0B46-B38B-185046C7BF7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71238" y="3804839"/>
            <a:ext cx="5148839" cy="700598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字方塊 6">
                <a:extLst>
                  <a:ext uri="{FF2B5EF4-FFF2-40B4-BE49-F238E27FC236}">
                    <a16:creationId xmlns:a16="http://schemas.microsoft.com/office/drawing/2014/main" id="{FC02DCD0-6429-C647-AF87-F886932A714B}"/>
                  </a:ext>
                </a:extLst>
              </p:cNvPr>
              <p:cNvSpPr txBox="1"/>
              <p:nvPr/>
            </p:nvSpPr>
            <p:spPr>
              <a:xfrm>
                <a:off x="7253357" y="2485501"/>
                <a:ext cx="3784600" cy="12228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kumimoji="1" lang="en-US" altLang="zh-TW" dirty="0"/>
                  <a:t>The first term is </a:t>
                </a:r>
                <a:r>
                  <a:rPr lang="en" altLang="zh-TW" dirty="0"/>
                  <a:t>equivalent with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TW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" altLang="zh-TW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ℒ</m:t>
                        </m:r>
                      </m:e>
                      <m:sub>
                        <m:r>
                          <a:rPr lang="en-US" altLang="zh-TW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𝑎𝑙𝑖𝑔𝑛</m:t>
                        </m:r>
                      </m:sub>
                    </m:sSub>
                  </m:oMath>
                </a14:m>
                <a:r>
                  <a:rPr lang="en" altLang="zh-TW" dirty="0"/>
                  <a:t> when </a:t>
                </a:r>
                <a14:m>
                  <m:oMath xmlns:m="http://schemas.openxmlformats.org/officeDocument/2006/math">
                    <m:r>
                      <a:rPr lang="el-GR" altLang="zh-TW" i="1" dirty="0" smtClean="0">
                        <a:latin typeface="Cambria Math" panose="02040503050406030204" pitchFamily="18" charset="0"/>
                      </a:rPr>
                      <m:t>𝛼</m:t>
                    </m:r>
                    <m:r>
                      <a:rPr lang="el-GR" altLang="zh-TW" i="1" dirty="0" smtClean="0">
                        <a:latin typeface="Cambria Math" panose="02040503050406030204" pitchFamily="18" charset="0"/>
                      </a:rPr>
                      <m:t> = 2</m:t>
                    </m:r>
                  </m:oMath>
                </a14:m>
                <a:r>
                  <a:rPr lang="el-GR" altLang="zh-TW" dirty="0"/>
                  <a:t>, </a:t>
                </a:r>
                <a:r>
                  <a:rPr lang="en" altLang="zh-TW" dirty="0"/>
                  <a:t>up to a constant and a scaling </a:t>
                </a: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endParaRPr kumimoji="1" lang="zh-TW" altLang="en-US" dirty="0"/>
              </a:p>
            </p:txBody>
          </p:sp>
        </mc:Choice>
        <mc:Fallback xmlns="">
          <p:sp>
            <p:nvSpPr>
              <p:cNvPr id="7" name="文字方塊 6">
                <a:extLst>
                  <a:ext uri="{FF2B5EF4-FFF2-40B4-BE49-F238E27FC236}">
                    <a16:creationId xmlns:a16="http://schemas.microsoft.com/office/drawing/2014/main" id="{FC02DCD0-6429-C647-AF87-F886932A714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53357" y="2485501"/>
                <a:ext cx="3784600" cy="1222899"/>
              </a:xfrm>
              <a:prstGeom prst="rect">
                <a:avLst/>
              </a:prstGeom>
              <a:blipFill>
                <a:blip r:embed="rId6"/>
                <a:stretch>
                  <a:fillRect l="-1003" t="-2062"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矩形 9">
            <a:extLst>
              <a:ext uri="{FF2B5EF4-FFF2-40B4-BE49-F238E27FC236}">
                <a16:creationId xmlns:a16="http://schemas.microsoft.com/office/drawing/2014/main" id="{E15E3034-9BA9-3846-AC74-04AA09CC8B20}"/>
              </a:ext>
            </a:extLst>
          </p:cNvPr>
          <p:cNvSpPr/>
          <p:nvPr/>
        </p:nvSpPr>
        <p:spPr>
          <a:xfrm>
            <a:off x="2149981" y="3111500"/>
            <a:ext cx="2358519" cy="59690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TW" altLang="en-US"/>
          </a:p>
        </p:txBody>
      </p:sp>
    </p:spTree>
    <p:extLst>
      <p:ext uri="{BB962C8B-B14F-4D97-AF65-F5344CB8AC3E}">
        <p14:creationId xmlns:p14="http://schemas.microsoft.com/office/powerpoint/2010/main" val="185864800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群組 4">
            <a:extLst>
              <a:ext uri="{FF2B5EF4-FFF2-40B4-BE49-F238E27FC236}">
                <a16:creationId xmlns:a16="http://schemas.microsoft.com/office/drawing/2014/main" id="{04CF91C8-BEED-414F-BB08-C8DC22324F79}"/>
              </a:ext>
            </a:extLst>
          </p:cNvPr>
          <p:cNvGrpSpPr/>
          <p:nvPr/>
        </p:nvGrpSpPr>
        <p:grpSpPr>
          <a:xfrm>
            <a:off x="6936626" y="6003785"/>
            <a:ext cx="4343500" cy="606169"/>
            <a:chOff x="7010300" y="3987801"/>
            <a:chExt cx="4343500" cy="606169"/>
          </a:xfrm>
        </p:grpSpPr>
        <p:pic>
          <p:nvPicPr>
            <p:cNvPr id="11" name="圖片 10">
              <a:extLst>
                <a:ext uri="{FF2B5EF4-FFF2-40B4-BE49-F238E27FC236}">
                  <a16:creationId xmlns:a16="http://schemas.microsoft.com/office/drawing/2014/main" id="{AC22CB7C-7A02-B44E-93A1-A06F14EB9C1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8365" t="48679" b="350"/>
            <a:stretch/>
          </p:blipFill>
          <p:spPr>
            <a:xfrm>
              <a:off x="8242300" y="4016629"/>
              <a:ext cx="3111500" cy="577341"/>
            </a:xfrm>
            <a:prstGeom prst="rect">
              <a:avLst/>
            </a:prstGeom>
          </p:spPr>
        </p:pic>
        <p:pic>
          <p:nvPicPr>
            <p:cNvPr id="12" name="圖片 11">
              <a:extLst>
                <a:ext uri="{FF2B5EF4-FFF2-40B4-BE49-F238E27FC236}">
                  <a16:creationId xmlns:a16="http://schemas.microsoft.com/office/drawing/2014/main" id="{E635AE5D-B693-C54B-9FA6-3F5C341C02E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-1612" r="71635" b="56762"/>
            <a:stretch/>
          </p:blipFill>
          <p:spPr>
            <a:xfrm>
              <a:off x="7010300" y="3987801"/>
              <a:ext cx="1232000" cy="507999"/>
            </a:xfrm>
            <a:prstGeom prst="rect">
              <a:avLst/>
            </a:prstGeom>
          </p:spPr>
        </p:pic>
      </p:grpSp>
      <p:pic>
        <p:nvPicPr>
          <p:cNvPr id="13" name="圖片 12" descr="一張含有 文字 的圖片&#10;&#10;自動產生的描述">
            <a:extLst>
              <a:ext uri="{FF2B5EF4-FFF2-40B4-BE49-F238E27FC236}">
                <a16:creationId xmlns:a16="http://schemas.microsoft.com/office/drawing/2014/main" id="{4DE0BB3C-E43B-7645-97B7-101DB69C27F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51395" y="5127702"/>
            <a:ext cx="4713962" cy="601406"/>
          </a:xfrm>
          <a:prstGeom prst="rect">
            <a:avLst/>
          </a:prstGeom>
          <a:ln>
            <a:solidFill>
              <a:schemeClr val="tx1"/>
            </a:solidFill>
          </a:ln>
        </p:spPr>
      </p:pic>
      <p:cxnSp>
        <p:nvCxnSpPr>
          <p:cNvPr id="15" name="直線箭頭接點 14">
            <a:extLst>
              <a:ext uri="{FF2B5EF4-FFF2-40B4-BE49-F238E27FC236}">
                <a16:creationId xmlns:a16="http://schemas.microsoft.com/office/drawing/2014/main" id="{F9B5E674-3F36-AF4E-8F18-17006C89C280}"/>
              </a:ext>
            </a:extLst>
          </p:cNvPr>
          <p:cNvCxnSpPr/>
          <p:nvPr/>
        </p:nvCxnSpPr>
        <p:spPr>
          <a:xfrm flipV="1">
            <a:off x="9062077" y="5734163"/>
            <a:ext cx="0" cy="298450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標題 1">
            <a:extLst>
              <a:ext uri="{FF2B5EF4-FFF2-40B4-BE49-F238E27FC236}">
                <a16:creationId xmlns:a16="http://schemas.microsoft.com/office/drawing/2014/main" id="{3FAEBA33-50E2-4B78-9CF3-C77936E64A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76866"/>
            <a:ext cx="10515600" cy="1325563"/>
          </a:xfrm>
        </p:spPr>
        <p:txBody>
          <a:bodyPr/>
          <a:lstStyle/>
          <a:p>
            <a:r>
              <a:rPr lang="en-US" altLang="zh-TW" dirty="0"/>
              <a:t>Limiting Behavior of Contrastive Learning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內容版面配置區 2">
                <a:extLst>
                  <a:ext uri="{FF2B5EF4-FFF2-40B4-BE49-F238E27FC236}">
                    <a16:creationId xmlns:a16="http://schemas.microsoft.com/office/drawing/2014/main" id="{015B15AE-1171-4509-9443-B4EDC942C423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838200" y="1253330"/>
                <a:ext cx="10515600" cy="5103019"/>
              </a:xfrm>
            </p:spPr>
            <p:txBody>
              <a:bodyPr>
                <a:normAutofit/>
              </a:bodyPr>
              <a:lstStyle/>
              <a:p>
                <a:r>
                  <a:rPr lang="en" altLang="zh-TW" dirty="0"/>
                  <a:t>The </a:t>
                </a:r>
                <a:r>
                  <a:rPr lang="en" altLang="zh-TW" dirty="0" err="1"/>
                  <a:t>asymptotics</a:t>
                </a:r>
                <a:r>
                  <a:rPr lang="en" altLang="zh-TW" dirty="0"/>
                  <a:t> with infinite negative samples (</a:t>
                </a:r>
                <a14:m>
                  <m:oMath xmlns:m="http://schemas.openxmlformats.org/officeDocument/2006/math">
                    <m:r>
                      <a:rPr lang="en-US" altLang="zh-TW" i="1">
                        <a:latin typeface="Cambria Math" panose="02040503050406030204" pitchFamily="18" charset="0"/>
                      </a:rPr>
                      <m:t>𝑀</m:t>
                    </m:r>
                  </m:oMath>
                </a14:m>
                <a:r>
                  <a:rPr lang="en" altLang="zh-TW" dirty="0"/>
                  <a:t>)</a:t>
                </a:r>
              </a:p>
              <a:p>
                <a:pPr lvl="1"/>
                <a:endParaRPr lang="en" altLang="zh-TW" dirty="0"/>
              </a:p>
              <a:p>
                <a:pPr lvl="1"/>
                <a:endParaRPr lang="en" altLang="zh-TW" dirty="0"/>
              </a:p>
              <a:p>
                <a:endParaRPr lang="en-US" altLang="zh-TW" dirty="0"/>
              </a:p>
              <a:p>
                <a:endParaRPr lang="en-US" altLang="zh-TW" dirty="0"/>
              </a:p>
              <a:p>
                <a:pPr lvl="1"/>
                <a:endParaRPr lang="zh-TW" altLang="en-US" dirty="0"/>
              </a:p>
            </p:txBody>
          </p:sp>
        </mc:Choice>
        <mc:Fallback xmlns="">
          <p:sp>
            <p:nvSpPr>
              <p:cNvPr id="3" name="內容版面配置區 2">
                <a:extLst>
                  <a:ext uri="{FF2B5EF4-FFF2-40B4-BE49-F238E27FC236}">
                    <a16:creationId xmlns:a16="http://schemas.microsoft.com/office/drawing/2014/main" id="{015B15AE-1171-4509-9443-B4EDC942C423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838200" y="1253330"/>
                <a:ext cx="10515600" cy="5103019"/>
              </a:xfrm>
              <a:blipFill>
                <a:blip r:embed="rId5"/>
                <a:stretch>
                  <a:fillRect l="-1086" t="-1985"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5CCCB2E1-E1AE-4B24-B74E-0FA9F567B7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23AB0-D4EA-4CF6-BB7E-E024BD643F2C}" type="slidenum">
              <a:rPr lang="zh-TW" altLang="en-US" smtClean="0"/>
              <a:t>28</a:t>
            </a:fld>
            <a:endParaRPr lang="zh-TW" altLang="en-US"/>
          </a:p>
        </p:txBody>
      </p:sp>
      <p:pic>
        <p:nvPicPr>
          <p:cNvPr id="6" name="圖片 5" descr="一張含有 文字 的圖片&#10;&#10;自動產生的描述">
            <a:extLst>
              <a:ext uri="{FF2B5EF4-FFF2-40B4-BE49-F238E27FC236}">
                <a16:creationId xmlns:a16="http://schemas.microsoft.com/office/drawing/2014/main" id="{85BE153F-BE3D-2F4F-9497-2E6827B5FE3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0300" y="1830079"/>
            <a:ext cx="5148838" cy="4891396"/>
          </a:xfrm>
          <a:prstGeom prst="rect">
            <a:avLst/>
          </a:prstGeom>
        </p:spPr>
      </p:pic>
      <p:sp>
        <p:nvSpPr>
          <p:cNvPr id="7" name="文字方塊 6">
            <a:extLst>
              <a:ext uri="{FF2B5EF4-FFF2-40B4-BE49-F238E27FC236}">
                <a16:creationId xmlns:a16="http://schemas.microsoft.com/office/drawing/2014/main" id="{FC02DCD0-6429-C647-AF87-F886932A714B}"/>
              </a:ext>
            </a:extLst>
          </p:cNvPr>
          <p:cNvSpPr txBox="1"/>
          <p:nvPr/>
        </p:nvSpPr>
        <p:spPr>
          <a:xfrm>
            <a:off x="6506082" y="1967443"/>
            <a:ext cx="552001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" altLang="zh-TW" dirty="0"/>
              <a:t>The second term favors uniformity, via the feature distribution that minimizes the pairwise Gaussian kernel, which can be alternatively viewed as the relaxed problem of optimizing for the uniformity loss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kumimoji="1" lang="zh-TW" altLang="en-US" dirty="0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E15E3034-9BA9-3846-AC74-04AA09CC8B20}"/>
              </a:ext>
            </a:extLst>
          </p:cNvPr>
          <p:cNvSpPr/>
          <p:nvPr/>
        </p:nvSpPr>
        <p:spPr>
          <a:xfrm>
            <a:off x="2149981" y="3708400"/>
            <a:ext cx="3336419" cy="59690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TW" altLang="en-US"/>
          </a:p>
        </p:txBody>
      </p:sp>
      <p:cxnSp>
        <p:nvCxnSpPr>
          <p:cNvPr id="17" name="直線箭頭接點 16">
            <a:extLst>
              <a:ext uri="{FF2B5EF4-FFF2-40B4-BE49-F238E27FC236}">
                <a16:creationId xmlns:a16="http://schemas.microsoft.com/office/drawing/2014/main" id="{60D491F6-6730-4A4B-9937-5B96DEF8C9E8}"/>
              </a:ext>
            </a:extLst>
          </p:cNvPr>
          <p:cNvCxnSpPr>
            <a:cxnSpLocks/>
          </p:cNvCxnSpPr>
          <p:nvPr/>
        </p:nvCxnSpPr>
        <p:spPr>
          <a:xfrm>
            <a:off x="5555850" y="4033255"/>
            <a:ext cx="1828800" cy="0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1" name="圖片 20" descr="一張含有 文字 的圖片&#10;&#10;自動產生的描述">
            <a:extLst>
              <a:ext uri="{FF2B5EF4-FFF2-40B4-BE49-F238E27FC236}">
                <a16:creationId xmlns:a16="http://schemas.microsoft.com/office/drawing/2014/main" id="{98A1FEBF-F51A-C44B-BF9A-28A564FAD49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71996" y="3747956"/>
            <a:ext cx="3180162" cy="601406"/>
          </a:xfrm>
          <a:prstGeom prst="rect">
            <a:avLst/>
          </a:prstGeom>
          <a:ln>
            <a:solidFill>
              <a:schemeClr val="tx1"/>
            </a:solidFill>
          </a:ln>
        </p:spPr>
      </p:pic>
      <p:cxnSp>
        <p:nvCxnSpPr>
          <p:cNvPr id="23" name="直線箭頭接點 22">
            <a:extLst>
              <a:ext uri="{FF2B5EF4-FFF2-40B4-BE49-F238E27FC236}">
                <a16:creationId xmlns:a16="http://schemas.microsoft.com/office/drawing/2014/main" id="{2DC6CF9D-3A90-4243-A1B7-A1FC44C42FF4}"/>
              </a:ext>
            </a:extLst>
          </p:cNvPr>
          <p:cNvCxnSpPr>
            <a:cxnSpLocks/>
          </p:cNvCxnSpPr>
          <p:nvPr/>
        </p:nvCxnSpPr>
        <p:spPr>
          <a:xfrm flipV="1">
            <a:off x="9062077" y="4472199"/>
            <a:ext cx="0" cy="512890"/>
          </a:xfrm>
          <a:prstGeom prst="straightConnector1">
            <a:avLst/>
          </a:prstGeom>
          <a:ln w="28575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文字方塊 25">
            <a:extLst>
              <a:ext uri="{FF2B5EF4-FFF2-40B4-BE49-F238E27FC236}">
                <a16:creationId xmlns:a16="http://schemas.microsoft.com/office/drawing/2014/main" id="{31367950-D00F-E744-A3AD-CD7370769BA5}"/>
              </a:ext>
            </a:extLst>
          </p:cNvPr>
          <p:cNvSpPr txBox="1"/>
          <p:nvPr/>
        </p:nvSpPr>
        <p:spPr>
          <a:xfrm>
            <a:off x="8102347" y="4545248"/>
            <a:ext cx="95973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TW" sz="1400" dirty="0">
                <a:solidFill>
                  <a:srgbClr val="00B050"/>
                </a:solidFill>
              </a:rPr>
              <a:t>Relaxation</a:t>
            </a:r>
            <a:endParaRPr kumimoji="1" lang="zh-TW" altLang="en-US" sz="1400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267049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3FAEBA33-50E2-4B78-9CF3-C77936E64A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76866"/>
            <a:ext cx="10515600" cy="1325563"/>
          </a:xfrm>
        </p:spPr>
        <p:txBody>
          <a:bodyPr/>
          <a:lstStyle/>
          <a:p>
            <a:r>
              <a:rPr lang="en-US" altLang="zh-TW" dirty="0"/>
              <a:t>Limiting Behavior of Contrastive Learning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內容版面配置區 2">
                <a:extLst>
                  <a:ext uri="{FF2B5EF4-FFF2-40B4-BE49-F238E27FC236}">
                    <a16:creationId xmlns:a16="http://schemas.microsoft.com/office/drawing/2014/main" id="{015B15AE-1171-4509-9443-B4EDC942C423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838200" y="1253330"/>
                <a:ext cx="10515600" cy="5103019"/>
              </a:xfrm>
            </p:spPr>
            <p:txBody>
              <a:bodyPr>
                <a:normAutofit/>
              </a:bodyPr>
              <a:lstStyle/>
              <a:p>
                <a:r>
                  <a:rPr lang="en-US" altLang="zh-TW" dirty="0"/>
                  <a:t>Relation with feature distribution entropy estimation</a:t>
                </a:r>
                <a:endParaRPr lang="en" altLang="zh-TW" dirty="0"/>
              </a:p>
              <a:p>
                <a:pPr lvl="1"/>
                <a:r>
                  <a:rPr lang="en" altLang="zh-TW" dirty="0"/>
                  <a:t>When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TW" b="0" i="1" dirty="0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" altLang="zh-TW" i="1" dirty="0" smtClean="0">
                            <a:latin typeface="Cambria Math" panose="02040503050406030204" pitchFamily="18" charset="0"/>
                          </a:rPr>
                          <m:t>𝑝</m:t>
                        </m:r>
                      </m:e>
                      <m:sub>
                        <m:r>
                          <a:rPr lang="en" altLang="zh-TW" i="1" dirty="0" smtClean="0">
                            <a:latin typeface="Cambria Math" panose="02040503050406030204" pitchFamily="18" charset="0"/>
                          </a:rPr>
                          <m:t>𝑑𝑎𝑡𝑎</m:t>
                        </m:r>
                      </m:sub>
                    </m:sSub>
                  </m:oMath>
                </a14:m>
                <a:r>
                  <a:rPr lang="en" altLang="zh-TW" dirty="0"/>
                  <a:t> is uniform over finite samples </a:t>
                </a:r>
                <a14:m>
                  <m:oMath xmlns:m="http://schemas.openxmlformats.org/officeDocument/2006/math">
                    <m:r>
                      <a:rPr lang="en" altLang="zh-TW" i="1" dirty="0" smtClean="0">
                        <a:latin typeface="Cambria Math" panose="02040503050406030204" pitchFamily="18" charset="0"/>
                      </a:rPr>
                      <m:t>{</m:t>
                    </m:r>
                    <m:sSub>
                      <m:sSubPr>
                        <m:ctrlPr>
                          <a:rPr lang="en-US" altLang="zh-TW" b="0" i="1" dirty="0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" altLang="zh-TW" i="1" dirty="0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" altLang="zh-TW" i="1" dirty="0" smtClean="0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en" altLang="zh-TW" i="1" dirty="0" smtClean="0">
                        <a:latin typeface="Cambria Math" panose="02040503050406030204" pitchFamily="18" charset="0"/>
                      </a:rPr>
                      <m:t>, </m:t>
                    </m:r>
                    <m:sSub>
                      <m:sSubPr>
                        <m:ctrlPr>
                          <a:rPr lang="en-US" altLang="zh-TW" b="0" i="1" dirty="0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" altLang="zh-TW" i="1" dirty="0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" altLang="zh-TW" i="1" dirty="0" smtClean="0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en" altLang="zh-TW" i="1" dirty="0" smtClean="0">
                        <a:latin typeface="Cambria Math" panose="02040503050406030204" pitchFamily="18" charset="0"/>
                      </a:rPr>
                      <m:t>, . . . , </m:t>
                    </m:r>
                    <m:sSub>
                      <m:sSubPr>
                        <m:ctrlPr>
                          <a:rPr lang="en-US" altLang="zh-TW" b="0" i="1" dirty="0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" altLang="zh-TW" i="1" dirty="0" err="1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" altLang="zh-TW" i="1" dirty="0" err="1">
                            <a:latin typeface="Cambria Math" panose="02040503050406030204" pitchFamily="18" charset="0"/>
                          </a:rPr>
                          <m:t>𝑁</m:t>
                        </m:r>
                      </m:sub>
                    </m:sSub>
                    <m:r>
                      <a:rPr lang="en" altLang="zh-TW" i="1" dirty="0">
                        <a:latin typeface="Cambria Math" panose="02040503050406030204" pitchFamily="18" charset="0"/>
                      </a:rPr>
                      <m:t>} </m:t>
                    </m:r>
                  </m:oMath>
                </a14:m>
                <a:r>
                  <a:rPr lang="en" altLang="zh-TW" dirty="0"/>
                  <a:t>(e.g., a collected dataset), the second term in Equation (2) can be alternatively viewed as a </a:t>
                </a:r>
                <a:r>
                  <a:rPr lang="en" altLang="zh-TW" dirty="0" err="1"/>
                  <a:t>resubstitution</a:t>
                </a:r>
                <a:r>
                  <a:rPr lang="en" altLang="zh-TW" dirty="0"/>
                  <a:t> entropy estimator of </a:t>
                </a:r>
                <a14:m>
                  <m:oMath xmlns:m="http://schemas.openxmlformats.org/officeDocument/2006/math">
                    <m:r>
                      <a:rPr lang="en" altLang="zh-TW" i="1" dirty="0" smtClean="0">
                        <a:latin typeface="Cambria Math" panose="02040503050406030204" pitchFamily="18" charset="0"/>
                      </a:rPr>
                      <m:t>𝑓</m:t>
                    </m:r>
                    <m:r>
                      <a:rPr lang="en" altLang="zh-TW" i="1" dirty="0" smtClean="0">
                        <a:latin typeface="Cambria Math" panose="02040503050406030204" pitchFamily="18" charset="0"/>
                      </a:rPr>
                      <m:t>(</m:t>
                    </m:r>
                    <m:r>
                      <a:rPr lang="en" altLang="zh-TW" i="1" dirty="0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" altLang="zh-TW" i="1" dirty="0" smtClean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n" altLang="zh-TW" dirty="0"/>
                  <a:t>, where </a:t>
                </a:r>
                <a14:m>
                  <m:oMath xmlns:m="http://schemas.openxmlformats.org/officeDocument/2006/math">
                    <m:r>
                      <a:rPr lang="en" altLang="zh-TW" i="1" dirty="0" smtClean="0">
                        <a:latin typeface="Cambria Math" panose="02040503050406030204" pitchFamily="18" charset="0"/>
                      </a:rPr>
                      <m:t>𝑥</m:t>
                    </m:r>
                  </m:oMath>
                </a14:m>
                <a:r>
                  <a:rPr lang="en" altLang="zh-TW" dirty="0"/>
                  <a:t> follows the underlying distribution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TW" b="0" i="1" dirty="0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" altLang="zh-TW" i="1" dirty="0" smtClean="0">
                            <a:latin typeface="Cambria Math" panose="02040503050406030204" pitchFamily="18" charset="0"/>
                          </a:rPr>
                          <m:t>𝑝</m:t>
                        </m:r>
                      </m:e>
                      <m:sub>
                        <m:r>
                          <a:rPr lang="en" altLang="zh-TW" i="1" dirty="0" smtClean="0">
                            <a:latin typeface="Cambria Math" panose="02040503050406030204" pitchFamily="18" charset="0"/>
                          </a:rPr>
                          <m:t>𝑛𝑎𝑡𝑢𝑟𝑒</m:t>
                        </m:r>
                      </m:sub>
                    </m:sSub>
                  </m:oMath>
                </a14:m>
                <a:r>
                  <a:rPr lang="en" altLang="zh-TW" dirty="0"/>
                  <a:t> that generates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TW" b="0" i="1" dirty="0" smtClean="0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d>
                          <m:dPr>
                            <m:begChr m:val="{"/>
                            <m:endChr m:val="}"/>
                            <m:ctrlPr>
                              <a:rPr lang="en" altLang="zh-TW" b="0" i="1" dirty="0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en-US" altLang="zh-TW" b="0" i="1" dirty="0" smtClean="0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" altLang="zh-TW" i="1" dirty="0" smtClean="0"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</m:e>
                              <m:sub>
                                <m:r>
                                  <a:rPr lang="en" altLang="zh-TW" i="1" dirty="0" smtClean="0">
                                    <a:latin typeface="Cambria Math" panose="02040503050406030204" pitchFamily="18" charset="0"/>
                                  </a:rPr>
                                  <m:t>𝑖</m:t>
                                </m:r>
                              </m:sub>
                            </m:sSub>
                          </m:e>
                        </m:d>
                      </m:e>
                      <m:sub>
                        <m:r>
                          <a:rPr lang="en" altLang="zh-TW" i="1" dirty="0" smtClean="0"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  <m:sup>
                        <m:r>
                          <a:rPr lang="en" altLang="zh-TW" i="1" dirty="0" smtClean="0">
                            <a:latin typeface="Cambria Math" panose="02040503050406030204" pitchFamily="18" charset="0"/>
                          </a:rPr>
                          <m:t>𝑁</m:t>
                        </m:r>
                      </m:sup>
                    </m:sSubSup>
                    <m:r>
                      <a:rPr lang="en" altLang="zh-TW" i="1" dirty="0" smtClean="0">
                        <a:latin typeface="Cambria Math" panose="02040503050406030204" pitchFamily="18" charset="0"/>
                      </a:rPr>
                      <m:t>=1 </m:t>
                    </m:r>
                  </m:oMath>
                </a14:m>
                <a:r>
                  <a:rPr lang="en" altLang="zh-TW" dirty="0"/>
                  <a:t>, via a von Mises-Fisher (</a:t>
                </a:r>
                <a:r>
                  <a:rPr lang="en" altLang="zh-TW" dirty="0" err="1"/>
                  <a:t>vMF</a:t>
                </a:r>
                <a:r>
                  <a:rPr lang="en" altLang="zh-TW" dirty="0"/>
                  <a:t>) kernel density estimation (KDE): </a:t>
                </a:r>
              </a:p>
              <a:p>
                <a:pPr lvl="1"/>
                <a:endParaRPr lang="en-US" altLang="zh-TW" dirty="0"/>
              </a:p>
              <a:p>
                <a:endParaRPr lang="en-US" altLang="zh-TW" dirty="0"/>
              </a:p>
              <a:p>
                <a:pPr lvl="1"/>
                <a:endParaRPr lang="zh-TW" altLang="en-US" dirty="0"/>
              </a:p>
            </p:txBody>
          </p:sp>
        </mc:Choice>
        <mc:Fallback xmlns="">
          <p:sp>
            <p:nvSpPr>
              <p:cNvPr id="3" name="內容版面配置區 2">
                <a:extLst>
                  <a:ext uri="{FF2B5EF4-FFF2-40B4-BE49-F238E27FC236}">
                    <a16:creationId xmlns:a16="http://schemas.microsoft.com/office/drawing/2014/main" id="{015B15AE-1171-4509-9443-B4EDC942C423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838200" y="1253330"/>
                <a:ext cx="10515600" cy="5103019"/>
              </a:xfrm>
              <a:blipFill>
                <a:blip r:embed="rId3"/>
                <a:stretch>
                  <a:fillRect l="-1086" t="-1985"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5CCCB2E1-E1AE-4B24-B74E-0FA9F567B7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23AB0-D4EA-4CF6-BB7E-E024BD643F2C}" type="slidenum">
              <a:rPr lang="zh-TW" altLang="en-US" smtClean="0"/>
              <a:t>29</a:t>
            </a:fld>
            <a:endParaRPr lang="zh-TW" altLang="en-US"/>
          </a:p>
        </p:txBody>
      </p:sp>
      <p:pic>
        <p:nvPicPr>
          <p:cNvPr id="9" name="圖片 8" descr="一張含有 文字 的圖片&#10;&#10;自動產生的描述">
            <a:extLst>
              <a:ext uri="{FF2B5EF4-FFF2-40B4-BE49-F238E27FC236}">
                <a16:creationId xmlns:a16="http://schemas.microsoft.com/office/drawing/2014/main" id="{F1EE5848-0B49-AD46-BE7B-DBD3736A49E0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5749"/>
          <a:stretch/>
        </p:blipFill>
        <p:spPr>
          <a:xfrm>
            <a:off x="1193301" y="3615177"/>
            <a:ext cx="5011795" cy="2901369"/>
          </a:xfrm>
          <a:prstGeom prst="rect">
            <a:avLst/>
          </a:prstGeom>
        </p:spPr>
      </p:pic>
      <p:pic>
        <p:nvPicPr>
          <p:cNvPr id="19" name="圖片 18" descr="一張含有 文字 的圖片&#10;&#10;自動產生的描述">
            <a:extLst>
              <a:ext uri="{FF2B5EF4-FFF2-40B4-BE49-F238E27FC236}">
                <a16:creationId xmlns:a16="http://schemas.microsoft.com/office/drawing/2014/main" id="{814E729C-70B1-6145-B25F-8FBC2A40ED43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4251"/>
          <a:stretch/>
        </p:blipFill>
        <p:spPr>
          <a:xfrm>
            <a:off x="6205096" y="3726339"/>
            <a:ext cx="5226601" cy="25515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240596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DBBFBC33-032A-4788-ADCB-95689DCE05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59403"/>
            <a:ext cx="10515600" cy="1325563"/>
          </a:xfrm>
        </p:spPr>
        <p:txBody>
          <a:bodyPr/>
          <a:lstStyle/>
          <a:p>
            <a:r>
              <a:rPr lang="en-US" altLang="zh-TW" dirty="0"/>
              <a:t>Outline</a:t>
            </a:r>
            <a:endParaRPr lang="zh-TW" altLang="en-US" dirty="0"/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509C489C-3D5D-45F9-9F43-5DF8C9DEBD4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84966"/>
            <a:ext cx="10515600" cy="4351338"/>
          </a:xfrm>
        </p:spPr>
        <p:txBody>
          <a:bodyPr>
            <a:normAutofit/>
          </a:bodyPr>
          <a:lstStyle/>
          <a:p>
            <a:r>
              <a:rPr lang="en-US" altLang="zh-TW" sz="2400" dirty="0"/>
              <a:t>Introduction</a:t>
            </a:r>
          </a:p>
          <a:p>
            <a:r>
              <a:rPr lang="en-US" altLang="zh-TW" sz="2400" dirty="0">
                <a:solidFill>
                  <a:schemeClr val="bg2">
                    <a:lumMod val="90000"/>
                  </a:schemeClr>
                </a:solidFill>
              </a:rPr>
              <a:t>Preliminaries on Contrastive learning</a:t>
            </a:r>
          </a:p>
          <a:p>
            <a:r>
              <a:rPr lang="en-US" altLang="zh-TW" sz="2400" dirty="0">
                <a:solidFill>
                  <a:schemeClr val="bg2">
                    <a:lumMod val="90000"/>
                  </a:schemeClr>
                </a:solidFill>
              </a:rPr>
              <a:t>Feature Distribution on the Hypersphere</a:t>
            </a:r>
          </a:p>
          <a:p>
            <a:r>
              <a:rPr lang="en-US" altLang="zh-TW" sz="2400" dirty="0">
                <a:solidFill>
                  <a:schemeClr val="bg2">
                    <a:lumMod val="90000"/>
                  </a:schemeClr>
                </a:solidFill>
              </a:rPr>
              <a:t>Experiments</a:t>
            </a:r>
          </a:p>
          <a:p>
            <a:r>
              <a:rPr lang="en-US" altLang="zh-TW" sz="2400" dirty="0">
                <a:solidFill>
                  <a:schemeClr val="bg2">
                    <a:lumMod val="90000"/>
                  </a:schemeClr>
                </a:solidFill>
              </a:rPr>
              <a:t>Discussion</a:t>
            </a:r>
          </a:p>
          <a:p>
            <a:r>
              <a:rPr lang="en-US" altLang="zh-TW" sz="2400" dirty="0">
                <a:solidFill>
                  <a:schemeClr val="bg2">
                    <a:lumMod val="90000"/>
                  </a:schemeClr>
                </a:solidFill>
              </a:rPr>
              <a:t>Progress Report</a:t>
            </a:r>
            <a:endParaRPr lang="zh-TW" altLang="en-US" sz="2400" dirty="0">
              <a:solidFill>
                <a:schemeClr val="bg2">
                  <a:lumMod val="90000"/>
                </a:schemeClr>
              </a:solidFill>
            </a:endParaRPr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CDB15B24-A451-4389-AE6A-38198309D8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23AB0-D4EA-4CF6-BB7E-E024BD643F2C}" type="slidenum">
              <a:rPr lang="zh-TW" altLang="en-US" smtClean="0"/>
              <a:t>3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01706703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3FAEBA33-50E2-4B78-9CF3-C77936E64A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76866"/>
            <a:ext cx="10515600" cy="1325563"/>
          </a:xfrm>
        </p:spPr>
        <p:txBody>
          <a:bodyPr/>
          <a:lstStyle/>
          <a:p>
            <a:r>
              <a:rPr lang="en-US" altLang="zh-TW" dirty="0"/>
              <a:t>Limiting Behavior of Contrastive Learning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內容版面配置區 2">
                <a:extLst>
                  <a:ext uri="{FF2B5EF4-FFF2-40B4-BE49-F238E27FC236}">
                    <a16:creationId xmlns:a16="http://schemas.microsoft.com/office/drawing/2014/main" id="{015B15AE-1171-4509-9443-B4EDC942C423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838200" y="1253330"/>
                <a:ext cx="10515600" cy="5103019"/>
              </a:xfrm>
            </p:spPr>
            <p:txBody>
              <a:bodyPr>
                <a:normAutofit/>
              </a:bodyPr>
              <a:lstStyle/>
              <a:p>
                <a:r>
                  <a:rPr lang="en-US" altLang="zh-TW" dirty="0"/>
                  <a:t>Relation with </a:t>
                </a:r>
                <a:r>
                  <a:rPr lang="en-US" altLang="zh-TW" dirty="0" err="1"/>
                  <a:t>InfoMax</a:t>
                </a:r>
                <a:r>
                  <a:rPr lang="en-US" altLang="zh-TW" dirty="0"/>
                  <a:t> principle</a:t>
                </a:r>
                <a:endParaRPr lang="en" altLang="zh-TW" dirty="0"/>
              </a:p>
              <a:p>
                <a:pPr lvl="1"/>
                <a:r>
                  <a:rPr lang="en" altLang="zh-TW" dirty="0"/>
                  <a:t>Many empirical works are motivated by the </a:t>
                </a:r>
                <a:r>
                  <a:rPr lang="en" altLang="zh-TW" dirty="0" err="1"/>
                  <a:t>InfoMax</a:t>
                </a:r>
                <a:r>
                  <a:rPr lang="en" altLang="zh-TW" dirty="0"/>
                  <a:t> principle, i.e., maximizing </a:t>
                </a:r>
                <a14:m>
                  <m:oMath xmlns:m="http://schemas.openxmlformats.org/officeDocument/2006/math">
                    <m:r>
                      <a:rPr lang="en" altLang="zh-TW" sz="2000" i="1" dirty="0" smtClean="0">
                        <a:latin typeface="Cambria Math" panose="02040503050406030204" pitchFamily="18" charset="0"/>
                      </a:rPr>
                      <m:t>𝐼</m:t>
                    </m:r>
                    <m:r>
                      <a:rPr lang="en" altLang="zh-TW" sz="2000" i="1" dirty="0" smtClean="0">
                        <a:latin typeface="Cambria Math" panose="02040503050406030204" pitchFamily="18" charset="0"/>
                      </a:rPr>
                      <m:t>(</m:t>
                    </m:r>
                    <m:r>
                      <a:rPr lang="en" altLang="zh-TW" sz="2000" i="1" dirty="0" smtClean="0">
                        <a:latin typeface="Cambria Math" panose="02040503050406030204" pitchFamily="18" charset="0"/>
                      </a:rPr>
                      <m:t>𝑓</m:t>
                    </m:r>
                    <m:r>
                      <a:rPr lang="en" altLang="zh-TW" sz="2000" i="1" dirty="0" smtClean="0">
                        <a:latin typeface="Cambria Math" panose="02040503050406030204" pitchFamily="18" charset="0"/>
                      </a:rPr>
                      <m:t>(</m:t>
                    </m:r>
                    <m:r>
                      <a:rPr lang="en" altLang="zh-TW" sz="2000" i="1" dirty="0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" altLang="zh-TW" sz="2000" i="1" dirty="0" smtClean="0">
                        <a:latin typeface="Cambria Math" panose="02040503050406030204" pitchFamily="18" charset="0"/>
                      </a:rPr>
                      <m:t>);</m:t>
                    </m:r>
                    <m:r>
                      <a:rPr lang="en" altLang="zh-TW" sz="2000" i="1" dirty="0" smtClean="0">
                        <a:latin typeface="Cambria Math" panose="02040503050406030204" pitchFamily="18" charset="0"/>
                      </a:rPr>
                      <m:t>𝑓</m:t>
                    </m:r>
                    <m:r>
                      <a:rPr lang="en" altLang="zh-TW" sz="2000" i="1" dirty="0" smtClean="0">
                        <a:latin typeface="Cambria Math" panose="02040503050406030204" pitchFamily="18" charset="0"/>
                      </a:rPr>
                      <m:t>(</m:t>
                    </m:r>
                    <m:r>
                      <a:rPr lang="en" altLang="zh-TW" sz="2000" i="1" dirty="0" smtClean="0">
                        <a:latin typeface="Cambria Math" panose="02040503050406030204" pitchFamily="18" charset="0"/>
                      </a:rPr>
                      <m:t>𝑦</m:t>
                    </m:r>
                    <m:r>
                      <a:rPr lang="en" altLang="zh-TW" sz="2000" i="1" dirty="0" smtClean="0">
                        <a:latin typeface="Cambria Math" panose="02040503050406030204" pitchFamily="18" charset="0"/>
                      </a:rPr>
                      <m:t>))</m:t>
                    </m:r>
                  </m:oMath>
                </a14:m>
                <a:r>
                  <a:rPr lang="en" altLang="zh-TW" sz="2000" dirty="0"/>
                  <a:t> for </a:t>
                </a:r>
                <a14:m>
                  <m:oMath xmlns:m="http://schemas.openxmlformats.org/officeDocument/2006/math">
                    <m:r>
                      <a:rPr lang="en" altLang="zh-TW" sz="2000" i="1" dirty="0" smtClean="0">
                        <a:latin typeface="Cambria Math" panose="02040503050406030204" pitchFamily="18" charset="0"/>
                      </a:rPr>
                      <m:t>(</m:t>
                    </m:r>
                    <m:r>
                      <a:rPr lang="en" altLang="zh-TW" sz="2000" i="1" dirty="0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" altLang="zh-TW" sz="2000" i="1" dirty="0" smtClean="0">
                        <a:latin typeface="Cambria Math" panose="02040503050406030204" pitchFamily="18" charset="0"/>
                      </a:rPr>
                      <m:t>, </m:t>
                    </m:r>
                    <m:r>
                      <a:rPr lang="en" altLang="zh-TW" sz="2000" i="1" dirty="0" smtClean="0">
                        <a:latin typeface="Cambria Math" panose="02040503050406030204" pitchFamily="18" charset="0"/>
                      </a:rPr>
                      <m:t>𝑦</m:t>
                    </m:r>
                    <m:r>
                      <a:rPr lang="en" altLang="zh-TW" sz="2000" i="1" dirty="0" smtClean="0">
                        <a:latin typeface="Cambria Math" panose="02040503050406030204" pitchFamily="18" charset="0"/>
                      </a:rPr>
                      <m:t>)∼</m:t>
                    </m:r>
                    <m:sSub>
                      <m:sSubPr>
                        <m:ctrlPr>
                          <a:rPr lang="en-US" altLang="zh-TW" sz="2000" b="0" i="1" dirty="0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" altLang="zh-TW" sz="2000" i="1" dirty="0" err="1">
                            <a:latin typeface="Cambria Math" panose="02040503050406030204" pitchFamily="18" charset="0"/>
                          </a:rPr>
                          <m:t>𝑝</m:t>
                        </m:r>
                      </m:e>
                      <m:sub>
                        <m:r>
                          <a:rPr lang="en" altLang="zh-TW" sz="2000" i="1" dirty="0" err="1">
                            <a:latin typeface="Cambria Math" panose="02040503050406030204" pitchFamily="18" charset="0"/>
                          </a:rPr>
                          <m:t>𝑝𝑜𝑠</m:t>
                        </m:r>
                      </m:sub>
                    </m:sSub>
                  </m:oMath>
                </a14:m>
                <a:r>
                  <a:rPr lang="en" altLang="zh-TW" dirty="0"/>
                  <a:t>. </a:t>
                </a:r>
              </a:p>
              <a:p>
                <a:pPr lvl="1"/>
                <a:r>
                  <a:rPr lang="en" altLang="zh-TW" dirty="0"/>
                  <a:t>However, the interpretation of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TW" b="0" i="1" dirty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" altLang="zh-TW" i="1" dirty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ℒ</m:t>
                        </m:r>
                      </m:e>
                      <m:sub>
                        <m:r>
                          <a:rPr lang="en" altLang="zh-TW" i="1" dirty="0" smtClean="0">
                            <a:latin typeface="Cambria Math" panose="02040503050406030204" pitchFamily="18" charset="0"/>
                          </a:rPr>
                          <m:t>𝑐𝑜𝑛𝑡𝑟𝑎𝑠𝑡𝑖𝑣𝑒</m:t>
                        </m:r>
                      </m:sub>
                    </m:sSub>
                  </m:oMath>
                </a14:m>
                <a:r>
                  <a:rPr lang="en" altLang="zh-TW" dirty="0"/>
                  <a:t> as a lower bound of </a:t>
                </a:r>
                <a14:m>
                  <m:oMath xmlns:m="http://schemas.openxmlformats.org/officeDocument/2006/math">
                    <m:r>
                      <a:rPr lang="en" altLang="zh-TW" sz="2000" i="1" dirty="0">
                        <a:latin typeface="Cambria Math" panose="02040503050406030204" pitchFamily="18" charset="0"/>
                      </a:rPr>
                      <m:t>𝐼</m:t>
                    </m:r>
                    <m:r>
                      <a:rPr lang="en" altLang="zh-TW" sz="2000" i="1" dirty="0">
                        <a:latin typeface="Cambria Math" panose="02040503050406030204" pitchFamily="18" charset="0"/>
                      </a:rPr>
                      <m:t>(</m:t>
                    </m:r>
                    <m:r>
                      <a:rPr lang="en" altLang="zh-TW" sz="2000" i="1" dirty="0">
                        <a:latin typeface="Cambria Math" panose="02040503050406030204" pitchFamily="18" charset="0"/>
                      </a:rPr>
                      <m:t>𝑓</m:t>
                    </m:r>
                    <m:r>
                      <a:rPr lang="en" altLang="zh-TW" sz="2000" i="1" dirty="0">
                        <a:latin typeface="Cambria Math" panose="02040503050406030204" pitchFamily="18" charset="0"/>
                      </a:rPr>
                      <m:t>(</m:t>
                    </m:r>
                    <m:r>
                      <a:rPr lang="en" altLang="zh-TW" sz="2000" i="1" dirty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" altLang="zh-TW" sz="2000" i="1" dirty="0">
                        <a:latin typeface="Cambria Math" panose="02040503050406030204" pitchFamily="18" charset="0"/>
                      </a:rPr>
                      <m:t>);</m:t>
                    </m:r>
                    <m:r>
                      <a:rPr lang="en" altLang="zh-TW" sz="2000" i="1" dirty="0">
                        <a:latin typeface="Cambria Math" panose="02040503050406030204" pitchFamily="18" charset="0"/>
                      </a:rPr>
                      <m:t>𝑓</m:t>
                    </m:r>
                    <m:r>
                      <a:rPr lang="en" altLang="zh-TW" sz="2000" i="1" dirty="0">
                        <a:latin typeface="Cambria Math" panose="02040503050406030204" pitchFamily="18" charset="0"/>
                      </a:rPr>
                      <m:t>(</m:t>
                    </m:r>
                    <m:r>
                      <a:rPr lang="en" altLang="zh-TW" sz="2000" i="1" dirty="0">
                        <a:latin typeface="Cambria Math" panose="02040503050406030204" pitchFamily="18" charset="0"/>
                      </a:rPr>
                      <m:t>𝑦</m:t>
                    </m:r>
                    <m:r>
                      <a:rPr lang="en" altLang="zh-TW" sz="2000" i="1" dirty="0">
                        <a:latin typeface="Cambria Math" panose="02040503050406030204" pitchFamily="18" charset="0"/>
                      </a:rPr>
                      <m:t>))</m:t>
                    </m:r>
                  </m:oMath>
                </a14:m>
                <a:r>
                  <a:rPr lang="en" altLang="zh-TW" sz="2000" dirty="0"/>
                  <a:t>  </a:t>
                </a:r>
                <a:r>
                  <a:rPr lang="en" altLang="zh-TW" dirty="0"/>
                  <a:t>is known to be inconsistent with its actual behavior in practice </a:t>
                </a:r>
              </a:p>
              <a:p>
                <a:pPr lvl="1"/>
                <a:r>
                  <a:rPr lang="en" altLang="zh-TW" dirty="0"/>
                  <a:t>Our results instead analyze the properties of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TW" i="1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" altLang="zh-TW" i="1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ℒ</m:t>
                        </m:r>
                      </m:e>
                      <m:sub>
                        <m:r>
                          <a:rPr lang="en" altLang="zh-TW" i="1" dirty="0">
                            <a:latin typeface="Cambria Math" panose="02040503050406030204" pitchFamily="18" charset="0"/>
                          </a:rPr>
                          <m:t>𝑐𝑜𝑛𝑡𝑟𝑎𝑠𝑡𝑖𝑣𝑒</m:t>
                        </m:r>
                      </m:sub>
                    </m:sSub>
                  </m:oMath>
                </a14:m>
                <a:r>
                  <a:rPr lang="en" altLang="zh-TW" dirty="0"/>
                  <a:t> itself. Considering the identity </a:t>
                </a:r>
                <a14:m>
                  <m:oMath xmlns:m="http://schemas.openxmlformats.org/officeDocument/2006/math">
                    <m:r>
                      <a:rPr lang="en" altLang="zh-TW" sz="2000" i="1" dirty="0" smtClean="0">
                        <a:latin typeface="Cambria Math" panose="02040503050406030204" pitchFamily="18" charset="0"/>
                      </a:rPr>
                      <m:t>𝐼</m:t>
                    </m:r>
                    <m:r>
                      <a:rPr lang="en" altLang="zh-TW" sz="2000" i="1" dirty="0" smtClean="0">
                        <a:latin typeface="Cambria Math" panose="02040503050406030204" pitchFamily="18" charset="0"/>
                      </a:rPr>
                      <m:t>(</m:t>
                    </m:r>
                    <m:r>
                      <a:rPr lang="en" altLang="zh-TW" sz="2000" i="1" dirty="0" smtClean="0">
                        <a:latin typeface="Cambria Math" panose="02040503050406030204" pitchFamily="18" charset="0"/>
                      </a:rPr>
                      <m:t>𝑓</m:t>
                    </m:r>
                    <m:r>
                      <a:rPr lang="en" altLang="zh-TW" sz="2000" i="1" dirty="0" smtClean="0">
                        <a:latin typeface="Cambria Math" panose="02040503050406030204" pitchFamily="18" charset="0"/>
                      </a:rPr>
                      <m:t>(</m:t>
                    </m:r>
                    <m:r>
                      <a:rPr lang="en" altLang="zh-TW" sz="2000" i="1" dirty="0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" altLang="zh-TW" sz="2000" i="1" dirty="0" smtClean="0">
                        <a:latin typeface="Cambria Math" panose="02040503050406030204" pitchFamily="18" charset="0"/>
                      </a:rPr>
                      <m:t>);</m:t>
                    </m:r>
                    <m:r>
                      <a:rPr lang="en" altLang="zh-TW" sz="2000" i="1" dirty="0" smtClean="0">
                        <a:latin typeface="Cambria Math" panose="02040503050406030204" pitchFamily="18" charset="0"/>
                      </a:rPr>
                      <m:t>𝑓</m:t>
                    </m:r>
                    <m:r>
                      <a:rPr lang="en" altLang="zh-TW" sz="2000" i="1" dirty="0" smtClean="0">
                        <a:latin typeface="Cambria Math" panose="02040503050406030204" pitchFamily="18" charset="0"/>
                      </a:rPr>
                      <m:t>(</m:t>
                    </m:r>
                    <m:r>
                      <a:rPr lang="en" altLang="zh-TW" sz="2000" i="1" dirty="0" smtClean="0">
                        <a:latin typeface="Cambria Math" panose="02040503050406030204" pitchFamily="18" charset="0"/>
                      </a:rPr>
                      <m:t>𝑦</m:t>
                    </m:r>
                    <m:r>
                      <a:rPr lang="en" altLang="zh-TW" sz="2000" i="1" dirty="0" smtClean="0">
                        <a:latin typeface="Cambria Math" panose="02040503050406030204" pitchFamily="18" charset="0"/>
                      </a:rPr>
                      <m:t>))=</m:t>
                    </m:r>
                    <m:r>
                      <a:rPr lang="en" altLang="zh-TW" sz="2000" i="1" dirty="0" smtClean="0">
                        <a:latin typeface="Cambria Math" panose="02040503050406030204" pitchFamily="18" charset="0"/>
                      </a:rPr>
                      <m:t>𝐻</m:t>
                    </m:r>
                    <m:r>
                      <a:rPr lang="en" altLang="zh-TW" sz="2000" i="1" dirty="0" smtClean="0">
                        <a:latin typeface="Cambria Math" panose="02040503050406030204" pitchFamily="18" charset="0"/>
                      </a:rPr>
                      <m:t>(</m:t>
                    </m:r>
                    <m:r>
                      <a:rPr lang="en" altLang="zh-TW" sz="2000" i="1" dirty="0" smtClean="0">
                        <a:latin typeface="Cambria Math" panose="02040503050406030204" pitchFamily="18" charset="0"/>
                      </a:rPr>
                      <m:t>𝑓</m:t>
                    </m:r>
                    <m:r>
                      <a:rPr lang="en" altLang="zh-TW" sz="2000" i="1" dirty="0" smtClean="0">
                        <a:latin typeface="Cambria Math" panose="02040503050406030204" pitchFamily="18" charset="0"/>
                      </a:rPr>
                      <m:t>(</m:t>
                    </m:r>
                    <m:r>
                      <a:rPr lang="en" altLang="zh-TW" sz="2000" i="1" dirty="0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" altLang="zh-TW" sz="2000" i="1" dirty="0" smtClean="0">
                        <a:latin typeface="Cambria Math" panose="02040503050406030204" pitchFamily="18" charset="0"/>
                      </a:rPr>
                      <m:t>))−</m:t>
                    </m:r>
                    <m:r>
                      <a:rPr lang="en" altLang="zh-TW" sz="2000" i="1" dirty="0" smtClean="0">
                        <a:latin typeface="Cambria Math" panose="02040503050406030204" pitchFamily="18" charset="0"/>
                      </a:rPr>
                      <m:t>𝐻</m:t>
                    </m:r>
                    <m:r>
                      <a:rPr lang="en" altLang="zh-TW" sz="2000" i="1" dirty="0" smtClean="0">
                        <a:latin typeface="Cambria Math" panose="02040503050406030204" pitchFamily="18" charset="0"/>
                      </a:rPr>
                      <m:t>(</m:t>
                    </m:r>
                    <m:r>
                      <a:rPr lang="en" altLang="zh-TW" sz="2000" i="1" dirty="0" smtClean="0">
                        <a:latin typeface="Cambria Math" panose="02040503050406030204" pitchFamily="18" charset="0"/>
                      </a:rPr>
                      <m:t>𝑓</m:t>
                    </m:r>
                    <m:r>
                      <a:rPr lang="en" altLang="zh-TW" sz="2000" i="1" dirty="0" smtClean="0">
                        <a:latin typeface="Cambria Math" panose="02040503050406030204" pitchFamily="18" charset="0"/>
                      </a:rPr>
                      <m:t>(</m:t>
                    </m:r>
                    <m:r>
                      <a:rPr lang="en" altLang="zh-TW" sz="2000" i="1" dirty="0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" altLang="zh-TW" sz="2000" i="1" dirty="0" smtClean="0">
                        <a:latin typeface="Cambria Math" panose="02040503050406030204" pitchFamily="18" charset="0"/>
                      </a:rPr>
                      <m:t>)|</m:t>
                    </m:r>
                    <m:r>
                      <a:rPr lang="en" altLang="zh-TW" sz="2000" i="1" dirty="0" smtClean="0">
                        <a:latin typeface="Cambria Math" panose="02040503050406030204" pitchFamily="18" charset="0"/>
                      </a:rPr>
                      <m:t>𝑓</m:t>
                    </m:r>
                    <m:r>
                      <a:rPr lang="en" altLang="zh-TW" sz="2000" i="1" dirty="0" smtClean="0">
                        <a:latin typeface="Cambria Math" panose="02040503050406030204" pitchFamily="18" charset="0"/>
                      </a:rPr>
                      <m:t>(</m:t>
                    </m:r>
                    <m:r>
                      <a:rPr lang="en" altLang="zh-TW" sz="2000" i="1" dirty="0" smtClean="0">
                        <a:latin typeface="Cambria Math" panose="02040503050406030204" pitchFamily="18" charset="0"/>
                      </a:rPr>
                      <m:t>𝑦</m:t>
                    </m:r>
                    <m:r>
                      <a:rPr lang="en" altLang="zh-TW" sz="2000" i="1" dirty="0" smtClean="0">
                        <a:latin typeface="Cambria Math" panose="02040503050406030204" pitchFamily="18" charset="0"/>
                      </a:rPr>
                      <m:t>))</m:t>
                    </m:r>
                  </m:oMath>
                </a14:m>
                <a:r>
                  <a:rPr lang="en" altLang="zh-TW" sz="2000" dirty="0"/>
                  <a:t>, </a:t>
                </a:r>
                <a:r>
                  <a:rPr lang="en" altLang="zh-TW" dirty="0"/>
                  <a:t>we can see that while uniformity indeed favors large </a:t>
                </a:r>
                <a14:m>
                  <m:oMath xmlns:m="http://schemas.openxmlformats.org/officeDocument/2006/math">
                    <m:r>
                      <a:rPr lang="en" altLang="zh-TW" sz="2000" i="1" dirty="0" smtClean="0">
                        <a:latin typeface="Cambria Math" panose="02040503050406030204" pitchFamily="18" charset="0"/>
                      </a:rPr>
                      <m:t>𝐻</m:t>
                    </m:r>
                    <m:r>
                      <a:rPr lang="en" altLang="zh-TW" sz="2000" i="1" dirty="0" smtClean="0">
                        <a:latin typeface="Cambria Math" panose="02040503050406030204" pitchFamily="18" charset="0"/>
                      </a:rPr>
                      <m:t>(</m:t>
                    </m:r>
                    <m:r>
                      <a:rPr lang="en" altLang="zh-TW" sz="2000" i="1" dirty="0" smtClean="0">
                        <a:latin typeface="Cambria Math" panose="02040503050406030204" pitchFamily="18" charset="0"/>
                      </a:rPr>
                      <m:t>𝑓</m:t>
                    </m:r>
                    <m:r>
                      <a:rPr lang="en" altLang="zh-TW" sz="2000" i="1" dirty="0" smtClean="0">
                        <a:latin typeface="Cambria Math" panose="02040503050406030204" pitchFamily="18" charset="0"/>
                      </a:rPr>
                      <m:t>(</m:t>
                    </m:r>
                    <m:r>
                      <a:rPr lang="en" altLang="zh-TW" sz="2000" i="1" dirty="0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" altLang="zh-TW" sz="2000" i="1" dirty="0" smtClean="0">
                        <a:latin typeface="Cambria Math" panose="02040503050406030204" pitchFamily="18" charset="0"/>
                      </a:rPr>
                      <m:t>))</m:t>
                    </m:r>
                  </m:oMath>
                </a14:m>
                <a:r>
                  <a:rPr lang="en" altLang="zh-TW" dirty="0"/>
                  <a:t>, alignment is stronger than merely desiring small </a:t>
                </a:r>
                <a14:m>
                  <m:oMath xmlns:m="http://schemas.openxmlformats.org/officeDocument/2006/math">
                    <m:r>
                      <a:rPr lang="en" altLang="zh-TW" sz="2000" i="1" dirty="0" smtClean="0">
                        <a:latin typeface="Cambria Math" panose="02040503050406030204" pitchFamily="18" charset="0"/>
                      </a:rPr>
                      <m:t>𝐻</m:t>
                    </m:r>
                    <m:r>
                      <a:rPr lang="en" altLang="zh-TW" sz="2000" i="1" dirty="0" smtClean="0">
                        <a:latin typeface="Cambria Math" panose="02040503050406030204" pitchFamily="18" charset="0"/>
                      </a:rPr>
                      <m:t>(</m:t>
                    </m:r>
                    <m:r>
                      <a:rPr lang="en" altLang="zh-TW" sz="2000" i="1" dirty="0" smtClean="0">
                        <a:latin typeface="Cambria Math" panose="02040503050406030204" pitchFamily="18" charset="0"/>
                      </a:rPr>
                      <m:t>𝑓</m:t>
                    </m:r>
                    <m:r>
                      <a:rPr lang="en" altLang="zh-TW" sz="2000" i="1" dirty="0" smtClean="0">
                        <a:latin typeface="Cambria Math" panose="02040503050406030204" pitchFamily="18" charset="0"/>
                      </a:rPr>
                      <m:t>(</m:t>
                    </m:r>
                    <m:r>
                      <a:rPr lang="en" altLang="zh-TW" sz="2000" i="1" dirty="0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" altLang="zh-TW" sz="2000" i="1" dirty="0" smtClean="0">
                        <a:latin typeface="Cambria Math" panose="02040503050406030204" pitchFamily="18" charset="0"/>
                      </a:rPr>
                      <m:t>)|</m:t>
                    </m:r>
                    <m:r>
                      <a:rPr lang="en" altLang="zh-TW" sz="2000" i="1" dirty="0" smtClean="0">
                        <a:latin typeface="Cambria Math" panose="02040503050406030204" pitchFamily="18" charset="0"/>
                      </a:rPr>
                      <m:t>𝑓</m:t>
                    </m:r>
                    <m:r>
                      <a:rPr lang="en" altLang="zh-TW" sz="2000" i="1" dirty="0" smtClean="0">
                        <a:latin typeface="Cambria Math" panose="02040503050406030204" pitchFamily="18" charset="0"/>
                      </a:rPr>
                      <m:t>(</m:t>
                    </m:r>
                    <m:r>
                      <a:rPr lang="en" altLang="zh-TW" sz="2000" i="1" dirty="0" smtClean="0">
                        <a:latin typeface="Cambria Math" panose="02040503050406030204" pitchFamily="18" charset="0"/>
                      </a:rPr>
                      <m:t>𝑦</m:t>
                    </m:r>
                    <m:r>
                      <a:rPr lang="en" altLang="zh-TW" sz="2000" i="1" dirty="0" smtClean="0">
                        <a:latin typeface="Cambria Math" panose="02040503050406030204" pitchFamily="18" charset="0"/>
                      </a:rPr>
                      <m:t>))</m:t>
                    </m:r>
                  </m:oMath>
                </a14:m>
                <a:r>
                  <a:rPr lang="en" altLang="zh-TW" dirty="0"/>
                  <a:t> </a:t>
                </a:r>
              </a:p>
              <a:p>
                <a:pPr lvl="1"/>
                <a:r>
                  <a:rPr lang="en" altLang="zh-TW" dirty="0"/>
                  <a:t>In particular, both Theorem 1 and the above connection with maximizing an entropy estimator provide alternative interpretations and motivations that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TW" i="1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" altLang="zh-TW" i="1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ℒ</m:t>
                        </m:r>
                      </m:e>
                      <m:sub>
                        <m:r>
                          <a:rPr lang="en" altLang="zh-TW" i="1" dirty="0">
                            <a:latin typeface="Cambria Math" panose="02040503050406030204" pitchFamily="18" charset="0"/>
                          </a:rPr>
                          <m:t>𝑐𝑜𝑛𝑡𝑟𝑎𝑠𝑡𝑖𝑣𝑒</m:t>
                        </m:r>
                      </m:sub>
                    </m:sSub>
                  </m:oMath>
                </a14:m>
                <a:r>
                  <a:rPr lang="en" altLang="zh-TW" dirty="0"/>
                  <a:t> optimizes for aligned and information-preserving encoders </a:t>
                </a:r>
              </a:p>
              <a:p>
                <a:pPr lvl="1"/>
                <a:endParaRPr lang="en-US" altLang="zh-TW" dirty="0"/>
              </a:p>
              <a:p>
                <a:endParaRPr lang="en-US" altLang="zh-TW" dirty="0"/>
              </a:p>
              <a:p>
                <a:pPr lvl="1"/>
                <a:endParaRPr lang="zh-TW" altLang="en-US" dirty="0"/>
              </a:p>
            </p:txBody>
          </p:sp>
        </mc:Choice>
        <mc:Fallback xmlns="">
          <p:sp>
            <p:nvSpPr>
              <p:cNvPr id="3" name="內容版面配置區 2">
                <a:extLst>
                  <a:ext uri="{FF2B5EF4-FFF2-40B4-BE49-F238E27FC236}">
                    <a16:creationId xmlns:a16="http://schemas.microsoft.com/office/drawing/2014/main" id="{015B15AE-1171-4509-9443-B4EDC942C423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838200" y="1253330"/>
                <a:ext cx="10515600" cy="5103019"/>
              </a:xfrm>
              <a:blipFill>
                <a:blip r:embed="rId3"/>
                <a:stretch>
                  <a:fillRect l="-1086" t="-1985" r="-1206"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5CCCB2E1-E1AE-4B24-B74E-0FA9F567B7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23AB0-D4EA-4CF6-BB7E-E024BD643F2C}" type="slidenum">
              <a:rPr lang="zh-TW" altLang="en-US" smtClean="0"/>
              <a:t>30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188638305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DBBFBC33-032A-4788-ADCB-95689DCE05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59403"/>
            <a:ext cx="10515600" cy="1325563"/>
          </a:xfrm>
        </p:spPr>
        <p:txBody>
          <a:bodyPr/>
          <a:lstStyle/>
          <a:p>
            <a:r>
              <a:rPr lang="en-US" altLang="zh-TW" dirty="0"/>
              <a:t>Outline</a:t>
            </a:r>
            <a:endParaRPr lang="zh-TW" altLang="en-US" dirty="0"/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509C489C-3D5D-45F9-9F43-5DF8C9DEBD4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84966"/>
            <a:ext cx="10515600" cy="4351338"/>
          </a:xfrm>
        </p:spPr>
        <p:txBody>
          <a:bodyPr>
            <a:normAutofit/>
          </a:bodyPr>
          <a:lstStyle/>
          <a:p>
            <a:r>
              <a:rPr lang="en-US" altLang="zh-TW" sz="2400" dirty="0">
                <a:solidFill>
                  <a:schemeClr val="bg2">
                    <a:lumMod val="90000"/>
                  </a:schemeClr>
                </a:solidFill>
              </a:rPr>
              <a:t>Introduction</a:t>
            </a:r>
          </a:p>
          <a:p>
            <a:r>
              <a:rPr lang="en-US" altLang="zh-TW" sz="2400" dirty="0">
                <a:solidFill>
                  <a:schemeClr val="bg2">
                    <a:lumMod val="90000"/>
                  </a:schemeClr>
                </a:solidFill>
              </a:rPr>
              <a:t>Preliminaries on Contrastive learning</a:t>
            </a:r>
          </a:p>
          <a:p>
            <a:r>
              <a:rPr lang="en-US" altLang="zh-TW" sz="2400" dirty="0">
                <a:solidFill>
                  <a:schemeClr val="bg2">
                    <a:lumMod val="90000"/>
                  </a:schemeClr>
                </a:solidFill>
              </a:rPr>
              <a:t>Feature Distribution on the Hypersphere</a:t>
            </a:r>
          </a:p>
          <a:p>
            <a:r>
              <a:rPr lang="en-US" altLang="zh-TW" sz="2400" dirty="0"/>
              <a:t>Experiments</a:t>
            </a:r>
          </a:p>
          <a:p>
            <a:r>
              <a:rPr lang="en-US" altLang="zh-TW" sz="2400" dirty="0">
                <a:solidFill>
                  <a:schemeClr val="bg2">
                    <a:lumMod val="90000"/>
                  </a:schemeClr>
                </a:solidFill>
              </a:rPr>
              <a:t>Discussion</a:t>
            </a:r>
          </a:p>
          <a:p>
            <a:r>
              <a:rPr lang="en-US" altLang="zh-TW" sz="2400" dirty="0">
                <a:solidFill>
                  <a:schemeClr val="bg2">
                    <a:lumMod val="90000"/>
                  </a:schemeClr>
                </a:solidFill>
              </a:rPr>
              <a:t>Progress Report</a:t>
            </a:r>
            <a:endParaRPr lang="zh-TW" altLang="en-US" sz="2400" dirty="0">
              <a:solidFill>
                <a:schemeClr val="bg2">
                  <a:lumMod val="90000"/>
                </a:schemeClr>
              </a:solidFill>
            </a:endParaRPr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F144688A-DF7D-483A-B569-1ABDDF436D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23AB0-D4EA-4CF6-BB7E-E024BD643F2C}" type="slidenum">
              <a:rPr lang="zh-TW" altLang="en-US" smtClean="0"/>
              <a:t>31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745514343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3FAEBA33-50E2-4B78-9CF3-C77936E64A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76866"/>
            <a:ext cx="10515600" cy="1325563"/>
          </a:xfrm>
        </p:spPr>
        <p:txBody>
          <a:bodyPr/>
          <a:lstStyle/>
          <a:p>
            <a:r>
              <a:rPr lang="en-US" altLang="zh-TW" dirty="0"/>
              <a:t>Experiments</a:t>
            </a:r>
            <a:endParaRPr lang="zh-TW" altLang="en-US" dirty="0"/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015B15AE-1171-4509-9443-B4EDC942C42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253331"/>
            <a:ext cx="10515600" cy="4351338"/>
          </a:xfrm>
        </p:spPr>
        <p:txBody>
          <a:bodyPr/>
          <a:lstStyle/>
          <a:p>
            <a:r>
              <a:rPr lang="en-US" altLang="zh-TW" dirty="0"/>
              <a:t>We </a:t>
            </a:r>
            <a:r>
              <a:rPr lang="en" altLang="zh-TW" dirty="0"/>
              <a:t>empirically verify the hypothesis that alignment and uniformity are desired properties for representations</a:t>
            </a:r>
          </a:p>
          <a:p>
            <a:pPr lvl="1"/>
            <a:r>
              <a:rPr lang="en" altLang="zh-TW" dirty="0"/>
              <a:t>Networks: CNN and RNN</a:t>
            </a:r>
          </a:p>
          <a:p>
            <a:pPr lvl="1"/>
            <a:r>
              <a:rPr lang="en" altLang="zh-TW" dirty="0"/>
              <a:t>Datasets and benchmarks</a:t>
            </a:r>
          </a:p>
          <a:p>
            <a:pPr lvl="2"/>
            <a:r>
              <a:rPr lang="en" altLang="zh-TW" dirty="0"/>
              <a:t>STL-10 [14]: image classification</a:t>
            </a:r>
          </a:p>
          <a:p>
            <a:pPr lvl="2"/>
            <a:r>
              <a:rPr lang="en" altLang="zh-TW" dirty="0"/>
              <a:t>NYU-Depth-V2 [15]: depth prediction</a:t>
            </a:r>
          </a:p>
          <a:p>
            <a:pPr lvl="2"/>
            <a:r>
              <a:rPr lang="en" altLang="zh-TW" dirty="0"/>
              <a:t>ImageNet and ImageNet-100: image classification</a:t>
            </a:r>
          </a:p>
          <a:p>
            <a:pPr lvl="2"/>
            <a:r>
              <a:rPr lang="en" altLang="zh-TW" dirty="0"/>
              <a:t>Book-Corpus [16]: Movie Review Sentence Popularity (MR) and Customer Product Review Sentiment (CR), binary classification tasks</a:t>
            </a:r>
          </a:p>
          <a:p>
            <a:endParaRPr lang="en" altLang="zh-TW" dirty="0"/>
          </a:p>
          <a:p>
            <a:pPr lvl="1"/>
            <a:endParaRPr lang="zh-TW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1F4E4790-66FC-4AF2-B25E-3C6D9B458A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23AB0-D4EA-4CF6-BB7E-E024BD643F2C}" type="slidenum">
              <a:rPr lang="zh-TW" altLang="en-US" smtClean="0"/>
              <a:t>32</a:t>
            </a:fld>
            <a:endParaRPr lang="zh-TW" altLang="en-US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E249467F-BE34-1D4D-AB88-0B5394B47D4B}"/>
              </a:ext>
            </a:extLst>
          </p:cNvPr>
          <p:cNvSpPr txBox="1"/>
          <p:nvPr/>
        </p:nvSpPr>
        <p:spPr>
          <a:xfrm>
            <a:off x="334107" y="5824825"/>
            <a:ext cx="11523785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TW" sz="1100" dirty="0"/>
              <a:t>[14] Coates, A., Ng, A., and Lee, H. An analysis of single-layer net- works in unsupervised feature learning. In Proceedings of the fourteenth international conference on artificial intelligence and statistics, pp. 215–223, 2011. </a:t>
            </a:r>
          </a:p>
          <a:p>
            <a:r>
              <a:rPr kumimoji="1" lang="en-US" altLang="zh-TW" sz="1100" dirty="0"/>
              <a:t>[15] Nathan Silberman, Derek </a:t>
            </a:r>
            <a:r>
              <a:rPr kumimoji="1" lang="en-US" altLang="zh-TW" sz="1100" dirty="0" err="1"/>
              <a:t>Hoiem</a:t>
            </a:r>
            <a:r>
              <a:rPr kumimoji="1" lang="en-US" altLang="zh-TW" sz="1100" dirty="0"/>
              <a:t>, P. K. and Fergus, R. Indoor segmentation and support inference from </a:t>
            </a:r>
            <a:r>
              <a:rPr kumimoji="1" lang="en-US" altLang="zh-TW" sz="1100" dirty="0" err="1"/>
              <a:t>rgbd</a:t>
            </a:r>
            <a:r>
              <a:rPr kumimoji="1" lang="en-US" altLang="zh-TW" sz="1100" dirty="0"/>
              <a:t> images. In ECCV, 2012. </a:t>
            </a:r>
          </a:p>
          <a:p>
            <a:r>
              <a:rPr kumimoji="1" lang="en-US" altLang="zh-TW" sz="1100" dirty="0"/>
              <a:t>[16] Zhu, Y., </a:t>
            </a:r>
            <a:r>
              <a:rPr kumimoji="1" lang="en-US" altLang="zh-TW" sz="1100" dirty="0" err="1"/>
              <a:t>Kiros</a:t>
            </a:r>
            <a:r>
              <a:rPr kumimoji="1" lang="en-US" altLang="zh-TW" sz="1100" dirty="0"/>
              <a:t>, R., </a:t>
            </a:r>
            <a:r>
              <a:rPr kumimoji="1" lang="en-US" altLang="zh-TW" sz="1100" dirty="0" err="1"/>
              <a:t>Zemel</a:t>
            </a:r>
            <a:r>
              <a:rPr kumimoji="1" lang="en-US" altLang="zh-TW" sz="1100" dirty="0"/>
              <a:t>, R., </a:t>
            </a:r>
            <a:r>
              <a:rPr kumimoji="1" lang="en-US" altLang="zh-TW" sz="1100" dirty="0" err="1"/>
              <a:t>Salakhutdinov</a:t>
            </a:r>
            <a:r>
              <a:rPr kumimoji="1" lang="en-US" altLang="zh-TW" sz="1100" dirty="0"/>
              <a:t>, R., Urtasun, R., Torralba, A., and Fidler, S. Aligning books and movies: Towards story-like visual explanations by watching movies and reading books. In </a:t>
            </a:r>
            <a:r>
              <a:rPr kumimoji="1" lang="en-US" altLang="zh-TW" sz="1100" dirty="0" err="1"/>
              <a:t>arXiv</a:t>
            </a:r>
            <a:r>
              <a:rPr kumimoji="1" lang="en-US" altLang="zh-TW" sz="1100" dirty="0"/>
              <a:t> preprint arXiv:1506.06724, 2015. </a:t>
            </a:r>
          </a:p>
        </p:txBody>
      </p:sp>
      <p:pic>
        <p:nvPicPr>
          <p:cNvPr id="8" name="圖片 7" descr="一張含有 文字 的圖片&#10;&#10;自動產生的描述">
            <a:extLst>
              <a:ext uri="{FF2B5EF4-FFF2-40B4-BE49-F238E27FC236}">
                <a16:creationId xmlns:a16="http://schemas.microsoft.com/office/drawing/2014/main" id="{1E014192-60C7-6947-B989-3E1A26BE9EE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42300" y="0"/>
            <a:ext cx="3949700" cy="756535"/>
          </a:xfrm>
          <a:prstGeom prst="rect">
            <a:avLst/>
          </a:prstGeom>
        </p:spPr>
      </p:pic>
      <p:pic>
        <p:nvPicPr>
          <p:cNvPr id="7" name="圖片 6" descr="一張含有 文字, 室內, 亮 的圖片&#10;&#10;自動產生的描述">
            <a:extLst>
              <a:ext uri="{FF2B5EF4-FFF2-40B4-BE49-F238E27FC236}">
                <a16:creationId xmlns:a16="http://schemas.microsoft.com/office/drawing/2014/main" id="{B0DCD748-1CFD-9340-BA9A-C479E323A39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87773" y="4533024"/>
            <a:ext cx="4616451" cy="11817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7635257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3FAEBA33-50E2-4B78-9CF3-C77936E64A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76866"/>
            <a:ext cx="10515600" cy="1325563"/>
          </a:xfrm>
        </p:spPr>
        <p:txBody>
          <a:bodyPr/>
          <a:lstStyle/>
          <a:p>
            <a:r>
              <a:rPr lang="en-US" altLang="zh-TW" dirty="0"/>
              <a:t>Experiments</a:t>
            </a:r>
            <a:endParaRPr lang="zh-TW" alt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內容版面配置區 2">
                <a:extLst>
                  <a:ext uri="{FF2B5EF4-FFF2-40B4-BE49-F238E27FC236}">
                    <a16:creationId xmlns:a16="http://schemas.microsoft.com/office/drawing/2014/main" id="{015B15AE-1171-4509-9443-B4EDC942C423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838200" y="1253330"/>
                <a:ext cx="10515600" cy="5007769"/>
              </a:xfrm>
            </p:spPr>
            <p:txBody>
              <a:bodyPr>
                <a:normAutofit/>
              </a:bodyPr>
              <a:lstStyle/>
              <a:p>
                <a:r>
                  <a:rPr lang="en-US" altLang="zh-TW" dirty="0"/>
                  <a:t>We optimized many encoders </a:t>
                </a:r>
                <a:r>
                  <a:rPr lang="en-US" altLang="zh-TW" dirty="0" err="1"/>
                  <a:t>w.r.t.</a:t>
                </a:r>
                <a:r>
                  <a:rPr lang="en-US" altLang="zh-TW" dirty="0"/>
                  <a:t> weighted combinations of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TW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TW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ℒ</m:t>
                        </m:r>
                      </m:e>
                      <m:sub>
                        <m:r>
                          <a:rPr lang="en-US" altLang="zh-TW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𝑐𝑜𝑛𝑡𝑟𝑎𝑠𝑡𝑖𝑣𝑒</m:t>
                        </m:r>
                      </m:sub>
                    </m:sSub>
                  </m:oMath>
                </a14:m>
                <a:r>
                  <a:rPr lang="en" altLang="zh-TW" dirty="0"/>
                  <a:t>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TW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TW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ℒ</m:t>
                        </m:r>
                      </m:e>
                      <m:sub>
                        <m:r>
                          <a:rPr lang="en-US" altLang="zh-TW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𝑎𝑙𝑖𝑔𝑛</m:t>
                        </m:r>
                      </m:sub>
                    </m:sSub>
                  </m:oMath>
                </a14:m>
                <a:r>
                  <a:rPr lang="en" altLang="zh-TW" dirty="0"/>
                  <a:t>, and/or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TW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TW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ℒ</m:t>
                        </m:r>
                      </m:e>
                      <m:sub>
                        <m:r>
                          <a:rPr lang="en-US" altLang="zh-TW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𝑢𝑛𝑖𝑓𝑜𝑟𝑚</m:t>
                        </m:r>
                      </m:sub>
                    </m:sSub>
                  </m:oMath>
                </a14:m>
                <a:r>
                  <a:rPr lang="en" altLang="zh-TW" dirty="0"/>
                  <a:t>, with varying </a:t>
                </a:r>
              </a:p>
              <a:p>
                <a:pPr lvl="1"/>
                <a:r>
                  <a:rPr lang="en" altLang="zh-TW" dirty="0"/>
                  <a:t>(possibly zero) weights on the three losses,</a:t>
                </a:r>
              </a:p>
              <a:p>
                <a:pPr lvl="1"/>
                <a:r>
                  <a:rPr lang="en" altLang="zh-TW" dirty="0"/>
                  <a:t>temperature </a:t>
                </a:r>
                <a:r>
                  <a:rPr lang="el-GR" altLang="zh-TW" dirty="0"/>
                  <a:t>τ </a:t>
                </a:r>
                <a:r>
                  <a:rPr lang="en" altLang="zh-TW" dirty="0"/>
                  <a:t>for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TW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TW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ℒ</m:t>
                        </m:r>
                      </m:e>
                      <m:sub>
                        <m:r>
                          <a:rPr lang="en-US" altLang="zh-TW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𝑐𝑜𝑛𝑡𝑟𝑎𝑠𝑡𝑖𝑣𝑒</m:t>
                        </m:r>
                      </m:sub>
                    </m:sSub>
                  </m:oMath>
                </a14:m>
                <a:r>
                  <a:rPr lang="en" altLang="zh-TW" dirty="0"/>
                  <a:t>,</a:t>
                </a:r>
              </a:p>
              <a:p>
                <a:pPr lvl="1"/>
                <a14:m>
                  <m:oMath xmlns:m="http://schemas.openxmlformats.org/officeDocument/2006/math">
                    <m:r>
                      <a:rPr lang="el-GR" altLang="zh-TW" i="1" dirty="0" smtClean="0">
                        <a:latin typeface="Cambria Math" panose="02040503050406030204" pitchFamily="18" charset="0"/>
                      </a:rPr>
                      <m:t>𝛼</m:t>
                    </m:r>
                    <m:r>
                      <a:rPr lang="el-GR" altLang="zh-TW" i="1" dirty="0">
                        <a:latin typeface="Cambria Math" panose="02040503050406030204" pitchFamily="18" charset="0"/>
                      </a:rPr>
                      <m:t>∈{1,2}</m:t>
                    </m:r>
                  </m:oMath>
                </a14:m>
                <a:r>
                  <a:rPr lang="en" altLang="zh-TW" dirty="0"/>
                  <a:t> for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TW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TW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ℒ</m:t>
                        </m:r>
                      </m:e>
                      <m:sub>
                        <m:r>
                          <a:rPr lang="en-US" altLang="zh-TW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𝑎𝑙𝑖𝑔𝑛</m:t>
                        </m:r>
                      </m:sub>
                    </m:sSub>
                  </m:oMath>
                </a14:m>
                <a:r>
                  <a:rPr lang="en" altLang="zh-TW" dirty="0"/>
                  <a:t>,</a:t>
                </a:r>
              </a:p>
              <a:p>
                <a:pPr lvl="1"/>
                <a14:m>
                  <m:oMath xmlns:m="http://schemas.openxmlformats.org/officeDocument/2006/math">
                    <m:r>
                      <a:rPr lang="en" altLang="zh-TW" i="1" dirty="0" smtClean="0">
                        <a:latin typeface="Cambria Math" panose="02040503050406030204" pitchFamily="18" charset="0"/>
                      </a:rPr>
                      <m:t>𝑡</m:t>
                    </m:r>
                    <m:r>
                      <a:rPr lang="en" altLang="zh-TW" i="1" dirty="0" smtClean="0">
                        <a:latin typeface="Cambria Math" panose="02040503050406030204" pitchFamily="18" charset="0"/>
                      </a:rPr>
                      <m:t> ∈ {1,2,…,8} </m:t>
                    </m:r>
                  </m:oMath>
                </a14:m>
                <a:r>
                  <a:rPr lang="en" altLang="zh-TW" dirty="0"/>
                  <a:t>for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TW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TW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ℒ</m:t>
                        </m:r>
                      </m:e>
                      <m:sub>
                        <m:r>
                          <a:rPr lang="en-US" altLang="zh-TW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𝑎𝑙𝑖𝑔𝑛</m:t>
                        </m:r>
                      </m:sub>
                    </m:sSub>
                  </m:oMath>
                </a14:m>
                <a:r>
                  <a:rPr lang="en" altLang="zh-TW" dirty="0"/>
                  <a:t>, </a:t>
                </a:r>
              </a:p>
              <a:p>
                <a:pPr lvl="1"/>
                <a:r>
                  <a:rPr lang="en" altLang="zh-TW" dirty="0"/>
                  <a:t>batch size (affecting the number of (negative) pairs for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TW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TW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ℒ</m:t>
                        </m:r>
                      </m:e>
                      <m:sub>
                        <m:r>
                          <a:rPr lang="en-US" altLang="zh-TW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𝑐𝑜𝑛𝑡𝑟𝑎𝑠𝑡𝑖𝑣𝑒</m:t>
                        </m:r>
                      </m:sub>
                    </m:sSub>
                  </m:oMath>
                </a14:m>
                <a:r>
                  <a:rPr lang="en" altLang="zh-TW" dirty="0"/>
                  <a:t> and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TW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TW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ℒ</m:t>
                        </m:r>
                      </m:e>
                      <m:sub>
                        <m:r>
                          <a:rPr lang="en-US" altLang="zh-TW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𝑢𝑛𝑖𝑓𝑜𝑟𝑚</m:t>
                        </m:r>
                      </m:sub>
                    </m:sSub>
                  </m:oMath>
                </a14:m>
                <a:r>
                  <a:rPr lang="en" altLang="zh-TW" dirty="0"/>
                  <a:t>), </a:t>
                </a:r>
              </a:p>
              <a:p>
                <a:pPr lvl="1"/>
                <a:r>
                  <a:rPr lang="en" altLang="zh-TW" dirty="0"/>
                  <a:t>embedding dimension,</a:t>
                </a:r>
              </a:p>
              <a:p>
                <a:pPr lvl="1"/>
                <a:r>
                  <a:rPr lang="en" altLang="zh-TW" dirty="0"/>
                  <a:t>number of training epochs and learning rate,</a:t>
                </a:r>
              </a:p>
              <a:p>
                <a:pPr lvl="1"/>
                <a:r>
                  <a:rPr lang="en" altLang="zh-TW" dirty="0"/>
                  <a:t>initialization (from scratch vs. a pretrained encoder). </a:t>
                </a:r>
              </a:p>
              <a:p>
                <a:pPr lvl="1"/>
                <a:endParaRPr lang="en" altLang="zh-TW" dirty="0"/>
              </a:p>
              <a:p>
                <a:pPr lvl="1"/>
                <a:endParaRPr lang="zh-TW" altLang="en-US" dirty="0"/>
              </a:p>
            </p:txBody>
          </p:sp>
        </mc:Choice>
        <mc:Fallback xmlns="">
          <p:sp>
            <p:nvSpPr>
              <p:cNvPr id="3" name="內容版面配置區 2">
                <a:extLst>
                  <a:ext uri="{FF2B5EF4-FFF2-40B4-BE49-F238E27FC236}">
                    <a16:creationId xmlns:a16="http://schemas.microsoft.com/office/drawing/2014/main" id="{015B15AE-1171-4509-9443-B4EDC942C423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838200" y="1253330"/>
                <a:ext cx="10515600" cy="5007769"/>
              </a:xfrm>
              <a:blipFill>
                <a:blip r:embed="rId3"/>
                <a:stretch>
                  <a:fillRect l="-1086" t="-2025"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1F4E4790-66FC-4AF2-B25E-3C6D9B458A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23AB0-D4EA-4CF6-BB7E-E024BD643F2C}" type="slidenum">
              <a:rPr lang="zh-TW" altLang="en-US" smtClean="0"/>
              <a:t>33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383749264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1F4E4790-66FC-4AF2-B25E-3C6D9B458A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23AB0-D4EA-4CF6-BB7E-E024BD643F2C}" type="slidenum">
              <a:rPr lang="zh-TW" altLang="en-US" smtClean="0"/>
              <a:t>34</a:t>
            </a:fld>
            <a:endParaRPr lang="zh-TW" altLang="en-US"/>
          </a:p>
        </p:txBody>
      </p:sp>
      <p:pic>
        <p:nvPicPr>
          <p:cNvPr id="6" name="圖片 5" descr="一張含有 文字, 報紙 的圖片&#10;&#10;自動產生的描述">
            <a:extLst>
              <a:ext uri="{FF2B5EF4-FFF2-40B4-BE49-F238E27FC236}">
                <a16:creationId xmlns:a16="http://schemas.microsoft.com/office/drawing/2014/main" id="{7FB4DD9F-C950-7D4D-BB73-DB23D5A718D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8696" y="0"/>
            <a:ext cx="521460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3447306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3FAEBA33-50E2-4B78-9CF3-C77936E64A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76866"/>
            <a:ext cx="10515600" cy="1325563"/>
          </a:xfrm>
        </p:spPr>
        <p:txBody>
          <a:bodyPr/>
          <a:lstStyle/>
          <a:p>
            <a:r>
              <a:rPr lang="en-US" altLang="zh-TW" dirty="0"/>
              <a:t>Results</a:t>
            </a:r>
            <a:endParaRPr lang="zh-TW" alt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內容版面配置區 2">
                <a:extLst>
                  <a:ext uri="{FF2B5EF4-FFF2-40B4-BE49-F238E27FC236}">
                    <a16:creationId xmlns:a16="http://schemas.microsoft.com/office/drawing/2014/main" id="{015B15AE-1171-4509-9443-B4EDC942C423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838200" y="1253331"/>
                <a:ext cx="10820400" cy="4351338"/>
              </a:xfrm>
            </p:spPr>
            <p:txBody>
              <a:bodyPr/>
              <a:lstStyle/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altLang="zh-TW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" altLang="zh-TW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ℒ</m:t>
                        </m:r>
                      </m:e>
                      <m:sub>
                        <m:r>
                          <a:rPr lang="en-US" altLang="zh-TW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𝑎𝑙𝑖𝑔𝑛</m:t>
                        </m:r>
                      </m:sub>
                    </m:sSub>
                  </m:oMath>
                </a14:m>
                <a:r>
                  <a:rPr lang="en" altLang="zh-TW" dirty="0"/>
                  <a:t> and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TW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" altLang="zh-TW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ℒ</m:t>
                        </m:r>
                      </m:e>
                      <m:sub>
                        <m:r>
                          <a:rPr lang="en-US" altLang="zh-TW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𝑢𝑛𝑖𝑓𝑜𝑟𝑚</m:t>
                        </m:r>
                      </m:sub>
                    </m:sSub>
                  </m:oMath>
                </a14:m>
                <a:r>
                  <a:rPr lang="en" altLang="zh-TW" dirty="0"/>
                  <a:t> strongly agree with downstream task performance </a:t>
                </a:r>
              </a:p>
              <a:p>
                <a:pPr lvl="1"/>
                <a:r>
                  <a:rPr lang="en" altLang="zh-TW" dirty="0"/>
                  <a:t>The best encoders are exactly the ones with low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TW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" altLang="zh-TW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ℒ</m:t>
                        </m:r>
                      </m:e>
                      <m:sub>
                        <m:r>
                          <a:rPr lang="en-US" altLang="zh-TW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𝑎𝑙𝑖𝑔𝑛</m:t>
                        </m:r>
                      </m:sub>
                    </m:sSub>
                  </m:oMath>
                </a14:m>
                <a:r>
                  <a:rPr lang="en" altLang="zh-TW" dirty="0"/>
                  <a:t> and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TW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" altLang="zh-TW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ℒ</m:t>
                        </m:r>
                      </m:e>
                      <m:sub>
                        <m:r>
                          <a:rPr lang="en-US" altLang="zh-TW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𝑢𝑛𝑖𝑓𝑜𝑟𝑚</m:t>
                        </m:r>
                      </m:sub>
                    </m:sSub>
                  </m:oMath>
                </a14:m>
                <a:r>
                  <a:rPr lang="en" altLang="zh-TW" dirty="0"/>
                  <a:t> (left corners)</a:t>
                </a:r>
              </a:p>
              <a:p>
                <a:pPr lvl="1"/>
                <a:endParaRPr lang="zh-TW" altLang="en-US" dirty="0"/>
              </a:p>
            </p:txBody>
          </p:sp>
        </mc:Choice>
        <mc:Fallback xmlns="">
          <p:sp>
            <p:nvSpPr>
              <p:cNvPr id="3" name="內容版面配置區 2">
                <a:extLst>
                  <a:ext uri="{FF2B5EF4-FFF2-40B4-BE49-F238E27FC236}">
                    <a16:creationId xmlns:a16="http://schemas.microsoft.com/office/drawing/2014/main" id="{015B15AE-1171-4509-9443-B4EDC942C423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838200" y="1253331"/>
                <a:ext cx="10820400" cy="4351338"/>
              </a:xfrm>
              <a:blipFill>
                <a:blip r:embed="rId3"/>
                <a:stretch>
                  <a:fillRect l="-1055" t="-2035" r="-1290"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1F4E4790-66FC-4AF2-B25E-3C6D9B458A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23AB0-D4EA-4CF6-BB7E-E024BD643F2C}" type="slidenum">
              <a:rPr lang="zh-TW" altLang="en-US" smtClean="0"/>
              <a:t>35</a:t>
            </a:fld>
            <a:endParaRPr lang="zh-TW" altLang="en-US"/>
          </a:p>
        </p:txBody>
      </p:sp>
      <p:pic>
        <p:nvPicPr>
          <p:cNvPr id="7" name="圖片 6">
            <a:extLst>
              <a:ext uri="{FF2B5EF4-FFF2-40B4-BE49-F238E27FC236}">
                <a16:creationId xmlns:a16="http://schemas.microsoft.com/office/drawing/2014/main" id="{A5F2231A-0F1A-1648-A715-D25487974893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2230"/>
          <a:stretch/>
        </p:blipFill>
        <p:spPr>
          <a:xfrm>
            <a:off x="2820987" y="6299663"/>
            <a:ext cx="6550025" cy="478497"/>
          </a:xfrm>
          <a:prstGeom prst="rect">
            <a:avLst/>
          </a:prstGeom>
        </p:spPr>
      </p:pic>
      <p:pic>
        <p:nvPicPr>
          <p:cNvPr id="9" name="圖片 8">
            <a:extLst>
              <a:ext uri="{FF2B5EF4-FFF2-40B4-BE49-F238E27FC236}">
                <a16:creationId xmlns:a16="http://schemas.microsoft.com/office/drawing/2014/main" id="{A035CEAC-42FF-924B-9ED6-3232C061DCD3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372"/>
          <a:stretch/>
        </p:blipFill>
        <p:spPr>
          <a:xfrm>
            <a:off x="569009" y="2578894"/>
            <a:ext cx="11053982" cy="36640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553137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3FAEBA33-50E2-4B78-9CF3-C77936E64A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76866"/>
            <a:ext cx="10515600" cy="1325563"/>
          </a:xfrm>
        </p:spPr>
        <p:txBody>
          <a:bodyPr/>
          <a:lstStyle/>
          <a:p>
            <a:r>
              <a:rPr lang="en-US" altLang="zh-TW" dirty="0"/>
              <a:t>Results</a:t>
            </a:r>
            <a:endParaRPr lang="zh-TW" alt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內容版面配置區 2">
                <a:extLst>
                  <a:ext uri="{FF2B5EF4-FFF2-40B4-BE49-F238E27FC236}">
                    <a16:creationId xmlns:a16="http://schemas.microsoft.com/office/drawing/2014/main" id="{015B15AE-1171-4509-9443-B4EDC942C423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838200" y="1253331"/>
                <a:ext cx="10820400" cy="4351338"/>
              </a:xfrm>
            </p:spPr>
            <p:txBody>
              <a:bodyPr/>
              <a:lstStyle/>
              <a:p>
                <a:r>
                  <a:rPr lang="en-US" altLang="zh-TW" dirty="0"/>
                  <a:t>Directly </a:t>
                </a:r>
                <a:r>
                  <a:rPr lang="en" altLang="zh-TW" dirty="0"/>
                  <a:t>optimizing only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TW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" altLang="zh-TW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ℒ</m:t>
                        </m:r>
                      </m:e>
                      <m:sub>
                        <m:r>
                          <a:rPr lang="en-US" altLang="zh-TW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𝑎𝑙𝑖𝑔𝑛</m:t>
                        </m:r>
                      </m:sub>
                    </m:sSub>
                  </m:oMath>
                </a14:m>
                <a:r>
                  <a:rPr lang="en" altLang="zh-TW" dirty="0"/>
                  <a:t> and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TW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" altLang="zh-TW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ℒ</m:t>
                        </m:r>
                      </m:e>
                      <m:sub>
                        <m:r>
                          <a:rPr lang="en-US" altLang="zh-TW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𝑢𝑛𝑖𝑓𝑜𝑟𝑚</m:t>
                        </m:r>
                      </m:sub>
                    </m:sSub>
                  </m:oMath>
                </a14:m>
                <a:r>
                  <a:rPr lang="en" altLang="zh-TW" dirty="0"/>
                  <a:t> can lead to better representations</a:t>
                </a:r>
              </a:p>
              <a:p>
                <a:pPr lvl="1"/>
                <a:endParaRPr lang="zh-TW" altLang="en-US" dirty="0"/>
              </a:p>
            </p:txBody>
          </p:sp>
        </mc:Choice>
        <mc:Fallback xmlns="">
          <p:sp>
            <p:nvSpPr>
              <p:cNvPr id="3" name="內容版面配置區 2">
                <a:extLst>
                  <a:ext uri="{FF2B5EF4-FFF2-40B4-BE49-F238E27FC236}">
                    <a16:creationId xmlns:a16="http://schemas.microsoft.com/office/drawing/2014/main" id="{015B15AE-1171-4509-9443-B4EDC942C423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838200" y="1253331"/>
                <a:ext cx="10820400" cy="4351338"/>
              </a:xfrm>
              <a:blipFill>
                <a:blip r:embed="rId3"/>
                <a:stretch>
                  <a:fillRect l="-1055" t="-2035"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1F4E4790-66FC-4AF2-B25E-3C6D9B458A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23AB0-D4EA-4CF6-BB7E-E024BD643F2C}" type="slidenum">
              <a:rPr lang="zh-TW" altLang="en-US" smtClean="0"/>
              <a:t>36</a:t>
            </a:fld>
            <a:endParaRPr lang="zh-TW" altLang="en-US"/>
          </a:p>
        </p:txBody>
      </p:sp>
      <p:pic>
        <p:nvPicPr>
          <p:cNvPr id="6" name="圖片 5" descr="一張含有 桌 的圖片&#10;&#10;自動產生的描述">
            <a:extLst>
              <a:ext uri="{FF2B5EF4-FFF2-40B4-BE49-F238E27FC236}">
                <a16:creationId xmlns:a16="http://schemas.microsoft.com/office/drawing/2014/main" id="{14155719-C3C8-964E-A9E2-09EDDF14C39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4669" y="2225003"/>
            <a:ext cx="8542661" cy="1955124"/>
          </a:xfrm>
          <a:prstGeom prst="rect">
            <a:avLst/>
          </a:prstGeom>
        </p:spPr>
      </p:pic>
      <p:pic>
        <p:nvPicPr>
          <p:cNvPr id="10" name="圖片 9" descr="一張含有 桌 的圖片&#10;&#10;自動產生的描述">
            <a:extLst>
              <a:ext uri="{FF2B5EF4-FFF2-40B4-BE49-F238E27FC236}">
                <a16:creationId xmlns:a16="http://schemas.microsoft.com/office/drawing/2014/main" id="{CAB02C61-B5EB-2941-8A45-261F5200226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7613" y="4484015"/>
            <a:ext cx="8956771" cy="20548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9489968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3FAEBA33-50E2-4B78-9CF3-C77936E64A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76866"/>
            <a:ext cx="10515600" cy="1325563"/>
          </a:xfrm>
        </p:spPr>
        <p:txBody>
          <a:bodyPr/>
          <a:lstStyle/>
          <a:p>
            <a:r>
              <a:rPr lang="en-US" altLang="zh-TW" dirty="0"/>
              <a:t>Results</a:t>
            </a:r>
            <a:endParaRPr lang="zh-TW" alt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內容版面配置區 2">
                <a:extLst>
                  <a:ext uri="{FF2B5EF4-FFF2-40B4-BE49-F238E27FC236}">
                    <a16:creationId xmlns:a16="http://schemas.microsoft.com/office/drawing/2014/main" id="{015B15AE-1171-4509-9443-B4EDC942C423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838200" y="1253331"/>
                <a:ext cx="10820400" cy="4351338"/>
              </a:xfrm>
            </p:spPr>
            <p:txBody>
              <a:bodyPr/>
              <a:lstStyle/>
              <a:p>
                <a:r>
                  <a:rPr lang="en-US" altLang="zh-TW" dirty="0"/>
                  <a:t>Both alignment and uniformity are necessary for a good representation</a:t>
                </a:r>
              </a:p>
              <a:p>
                <a:pPr lvl="1"/>
                <a:r>
                  <a:rPr lang="en" altLang="zh-TW" dirty="0"/>
                  <a:t>The trade- off between the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TW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" altLang="zh-TW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ℒ</m:t>
                        </m:r>
                      </m:e>
                      <m:sub>
                        <m:r>
                          <a:rPr lang="en-US" altLang="zh-TW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𝑎𝑙𝑖𝑔𝑛</m:t>
                        </m:r>
                      </m:sub>
                    </m:sSub>
                  </m:oMath>
                </a14:m>
                <a:r>
                  <a:rPr lang="en" altLang="zh-TW" dirty="0"/>
                  <a:t> and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TW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" altLang="zh-TW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ℒ</m:t>
                        </m:r>
                      </m:e>
                      <m:sub>
                        <m:r>
                          <a:rPr lang="en-US" altLang="zh-TW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𝑢𝑛𝑖𝑓𝑜𝑟𝑚</m:t>
                        </m:r>
                      </m:sub>
                    </m:sSub>
                    <m:r>
                      <a:rPr lang="en-US" altLang="zh-TW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" altLang="zh-TW" dirty="0"/>
                  <a:t>indicates that perfect alignment and perfect uniformity are likely hard to simultaneously achieve in practice </a:t>
                </a:r>
              </a:p>
              <a:p>
                <a:pPr lvl="1"/>
                <a:endParaRPr lang="en" altLang="zh-TW" dirty="0"/>
              </a:p>
              <a:p>
                <a:pPr lvl="1"/>
                <a:endParaRPr lang="zh-TW" altLang="en-US" dirty="0"/>
              </a:p>
            </p:txBody>
          </p:sp>
        </mc:Choice>
        <mc:Fallback xmlns="">
          <p:sp>
            <p:nvSpPr>
              <p:cNvPr id="3" name="內容版面配置區 2">
                <a:extLst>
                  <a:ext uri="{FF2B5EF4-FFF2-40B4-BE49-F238E27FC236}">
                    <a16:creationId xmlns:a16="http://schemas.microsoft.com/office/drawing/2014/main" id="{015B15AE-1171-4509-9443-B4EDC942C423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838200" y="1253331"/>
                <a:ext cx="10820400" cy="4351338"/>
              </a:xfrm>
              <a:blipFill>
                <a:blip r:embed="rId3"/>
                <a:stretch>
                  <a:fillRect l="-1055" t="-2326"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1F4E4790-66FC-4AF2-B25E-3C6D9B458A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23AB0-D4EA-4CF6-BB7E-E024BD643F2C}" type="slidenum">
              <a:rPr lang="zh-TW" altLang="en-US" smtClean="0"/>
              <a:t>37</a:t>
            </a:fld>
            <a:endParaRPr lang="zh-TW" altLang="en-US"/>
          </a:p>
        </p:txBody>
      </p:sp>
      <p:pic>
        <p:nvPicPr>
          <p:cNvPr id="7" name="圖片 6">
            <a:extLst>
              <a:ext uri="{FF2B5EF4-FFF2-40B4-BE49-F238E27FC236}">
                <a16:creationId xmlns:a16="http://schemas.microsoft.com/office/drawing/2014/main" id="{BF054FB3-62BE-814E-BC62-FBBF99E8CD1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3850" y="2480840"/>
            <a:ext cx="4476750" cy="42406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3713984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3FAEBA33-50E2-4B78-9CF3-C77936E64A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76866"/>
            <a:ext cx="10515600" cy="1325563"/>
          </a:xfrm>
        </p:spPr>
        <p:txBody>
          <a:bodyPr/>
          <a:lstStyle/>
          <a:p>
            <a:r>
              <a:rPr lang="en-US" altLang="zh-TW" dirty="0"/>
              <a:t>Results</a:t>
            </a:r>
            <a:endParaRPr lang="zh-TW" alt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內容版面配置區 2">
                <a:extLst>
                  <a:ext uri="{FF2B5EF4-FFF2-40B4-BE49-F238E27FC236}">
                    <a16:creationId xmlns:a16="http://schemas.microsoft.com/office/drawing/2014/main" id="{015B15AE-1171-4509-9443-B4EDC942C423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838200" y="1253331"/>
                <a:ext cx="10820400" cy="4351338"/>
              </a:xfrm>
            </p:spPr>
            <p:txBody>
              <a:bodyPr/>
              <a:lstStyle/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altLang="zh-TW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" altLang="zh-TW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ℒ</m:t>
                        </m:r>
                      </m:e>
                      <m:sub>
                        <m:r>
                          <a:rPr lang="en-US" altLang="zh-TW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𝑎𝑙𝑖𝑔𝑛</m:t>
                        </m:r>
                      </m:sub>
                    </m:sSub>
                  </m:oMath>
                </a14:m>
                <a:r>
                  <a:rPr lang="en" altLang="zh-TW" dirty="0"/>
                  <a:t> and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TW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" altLang="zh-TW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ℒ</m:t>
                        </m:r>
                      </m:e>
                      <m:sub>
                        <m:r>
                          <a:rPr lang="en-US" altLang="zh-TW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𝑢𝑛𝑖𝑓𝑜𝑟𝑚</m:t>
                        </m:r>
                      </m:sub>
                    </m:sSub>
                    <m:r>
                      <a:rPr lang="en-US" altLang="zh-TW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" altLang="zh-TW" dirty="0"/>
                  <a:t>causally affect downstream task performance </a:t>
                </a:r>
              </a:p>
              <a:p>
                <a:pPr lvl="1"/>
                <a:r>
                  <a:rPr lang="en" altLang="zh-TW" dirty="0"/>
                  <a:t>We take an encoder trained with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TW" b="0" i="1" dirty="0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" altLang="zh-TW" i="1" dirty="0" smtClean="0">
                            <a:latin typeface="Cambria Math" panose="02040503050406030204" pitchFamily="18" charset="0"/>
                          </a:rPr>
                          <m:t>𝐿</m:t>
                        </m:r>
                      </m:e>
                      <m:sub>
                        <m:r>
                          <a:rPr lang="en" altLang="zh-TW" i="1" dirty="0" smtClean="0">
                            <a:latin typeface="Cambria Math" panose="02040503050406030204" pitchFamily="18" charset="0"/>
                          </a:rPr>
                          <m:t>𝑐𝑜𝑛𝑡𝑟𝑎𝑠𝑡𝑖𝑣𝑒</m:t>
                        </m:r>
                      </m:sub>
                    </m:sSub>
                  </m:oMath>
                </a14:m>
                <a:r>
                  <a:rPr lang="en" altLang="zh-TW" dirty="0"/>
                  <a:t> using a suboptimal temperature </a:t>
                </a:r>
                <a:r>
                  <a:rPr lang="el-GR" altLang="zh-TW" dirty="0"/>
                  <a:t>τ = 2.5, </a:t>
                </a:r>
                <a:r>
                  <a:rPr lang="en" altLang="zh-TW" dirty="0"/>
                  <a:t>and finetune it according to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TW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" altLang="zh-TW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ℒ</m:t>
                        </m:r>
                      </m:e>
                      <m:sub>
                        <m:r>
                          <a:rPr lang="en-US" altLang="zh-TW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𝑎𝑙𝑖𝑔𝑛</m:t>
                        </m:r>
                      </m:sub>
                    </m:sSub>
                  </m:oMath>
                </a14:m>
                <a:r>
                  <a:rPr lang="en" altLang="zh-TW" dirty="0"/>
                  <a:t> and/or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TW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" altLang="zh-TW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ℒ</m:t>
                        </m:r>
                      </m:e>
                      <m:sub>
                        <m:r>
                          <a:rPr lang="en-US" altLang="zh-TW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𝑢𝑛𝑖𝑓𝑜𝑟𝑚</m:t>
                        </m:r>
                      </m:sub>
                    </m:sSub>
                  </m:oMath>
                </a14:m>
                <a:endParaRPr lang="en" altLang="zh-TW" dirty="0"/>
              </a:p>
              <a:p>
                <a:pPr lvl="1"/>
                <a:endParaRPr lang="en" altLang="zh-TW" dirty="0"/>
              </a:p>
              <a:p>
                <a:pPr lvl="1"/>
                <a:endParaRPr lang="zh-TW" altLang="en-US" dirty="0"/>
              </a:p>
            </p:txBody>
          </p:sp>
        </mc:Choice>
        <mc:Fallback xmlns="">
          <p:sp>
            <p:nvSpPr>
              <p:cNvPr id="3" name="內容版面配置區 2">
                <a:extLst>
                  <a:ext uri="{FF2B5EF4-FFF2-40B4-BE49-F238E27FC236}">
                    <a16:creationId xmlns:a16="http://schemas.microsoft.com/office/drawing/2014/main" id="{015B15AE-1171-4509-9443-B4EDC942C423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838200" y="1253331"/>
                <a:ext cx="10820400" cy="4351338"/>
              </a:xfrm>
              <a:blipFill>
                <a:blip r:embed="rId3"/>
                <a:stretch>
                  <a:fillRect l="-1055" t="-2035"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1F4E4790-66FC-4AF2-B25E-3C6D9B458A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23AB0-D4EA-4CF6-BB7E-E024BD643F2C}" type="slidenum">
              <a:rPr lang="zh-TW" altLang="en-US" smtClean="0"/>
              <a:t>38</a:t>
            </a:fld>
            <a:endParaRPr lang="zh-TW" altLang="en-US"/>
          </a:p>
        </p:txBody>
      </p:sp>
      <p:pic>
        <p:nvPicPr>
          <p:cNvPr id="8" name="圖片 7">
            <a:extLst>
              <a:ext uri="{FF2B5EF4-FFF2-40B4-BE49-F238E27FC236}">
                <a16:creationId xmlns:a16="http://schemas.microsoft.com/office/drawing/2014/main" id="{4B9DB1CD-D260-6043-B676-6A2B5C4363A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1400" y="2652058"/>
            <a:ext cx="10109200" cy="37042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2363574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3FAEBA33-50E2-4B78-9CF3-C77936E64A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76866"/>
            <a:ext cx="10515600" cy="1325563"/>
          </a:xfrm>
        </p:spPr>
        <p:txBody>
          <a:bodyPr/>
          <a:lstStyle/>
          <a:p>
            <a:r>
              <a:rPr lang="en-US" altLang="zh-TW" dirty="0"/>
              <a:t>Results</a:t>
            </a:r>
            <a:endParaRPr lang="zh-TW" alt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內容版面配置區 2">
                <a:extLst>
                  <a:ext uri="{FF2B5EF4-FFF2-40B4-BE49-F238E27FC236}">
                    <a16:creationId xmlns:a16="http://schemas.microsoft.com/office/drawing/2014/main" id="{015B15AE-1171-4509-9443-B4EDC942C423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838200" y="1253331"/>
                <a:ext cx="10972800" cy="4351338"/>
              </a:xfrm>
            </p:spPr>
            <p:txBody>
              <a:bodyPr/>
              <a:lstStyle/>
              <a:p>
                <a:r>
                  <a:rPr lang="en" altLang="zh-TW" dirty="0"/>
                  <a:t>Alignment and uniformity also matter in other contrastive representation learning variants</a:t>
                </a:r>
              </a:p>
              <a:p>
                <a:pPr lvl="1"/>
                <a:r>
                  <a:rPr lang="en" altLang="zh-TW" dirty="0" err="1"/>
                  <a:t>MoCo</a:t>
                </a:r>
                <a:r>
                  <a:rPr lang="en" altLang="zh-TW" dirty="0"/>
                  <a:t> [17] and Quick-Thought Vectors [18] are contrastive learning variants that have nontrivial differences with directly optimizing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" altLang="zh-TW" i="1" dirty="0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" altLang="zh-TW" i="1" dirty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ℒ</m:t>
                        </m:r>
                      </m:e>
                      <m:sub>
                        <m:r>
                          <a:rPr lang="en" altLang="zh-TW" i="1" dirty="0" smtClean="0">
                            <a:latin typeface="Cambria Math" panose="02040503050406030204" pitchFamily="18" charset="0"/>
                          </a:rPr>
                          <m:t>𝑐𝑜𝑛𝑡𝑟𝑎𝑠𝑡𝑖𝑣𝑒</m:t>
                        </m:r>
                      </m:sub>
                    </m:sSub>
                  </m:oMath>
                </a14:m>
                <a:endParaRPr lang="en" altLang="zh-TW" dirty="0"/>
              </a:p>
              <a:p>
                <a:pPr lvl="1"/>
                <a:r>
                  <a:rPr lang="en" altLang="zh-TW" dirty="0"/>
                  <a:t>We train the two methods on ImageNet-100 and </a:t>
                </a:r>
                <a:r>
                  <a:rPr lang="en" altLang="zh-TW" dirty="0" err="1"/>
                  <a:t>BookCorpus</a:t>
                </a:r>
                <a:endParaRPr lang="en" altLang="zh-TW" dirty="0"/>
              </a:p>
              <a:p>
                <a:pPr lvl="1"/>
                <a:endParaRPr lang="en" altLang="zh-TW" dirty="0"/>
              </a:p>
              <a:p>
                <a:pPr lvl="1"/>
                <a:endParaRPr lang="en" altLang="zh-TW" dirty="0"/>
              </a:p>
              <a:p>
                <a:pPr lvl="1"/>
                <a:endParaRPr lang="zh-TW" altLang="en-US" dirty="0"/>
              </a:p>
            </p:txBody>
          </p:sp>
        </mc:Choice>
        <mc:Fallback xmlns="">
          <p:sp>
            <p:nvSpPr>
              <p:cNvPr id="3" name="內容版面配置區 2">
                <a:extLst>
                  <a:ext uri="{FF2B5EF4-FFF2-40B4-BE49-F238E27FC236}">
                    <a16:creationId xmlns:a16="http://schemas.microsoft.com/office/drawing/2014/main" id="{015B15AE-1171-4509-9443-B4EDC942C423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838200" y="1253331"/>
                <a:ext cx="10972800" cy="4351338"/>
              </a:xfrm>
              <a:blipFill>
                <a:blip r:embed="rId3"/>
                <a:stretch>
                  <a:fillRect l="-1040" t="-2326" r="-1618"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1F4E4790-66FC-4AF2-B25E-3C6D9B458A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23AB0-D4EA-4CF6-BB7E-E024BD643F2C}" type="slidenum">
              <a:rPr lang="zh-TW" altLang="en-US" smtClean="0"/>
              <a:t>39</a:t>
            </a:fld>
            <a:endParaRPr lang="zh-TW" altLang="en-US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DA4E9957-A498-D249-A9C2-46260C4DFECC}"/>
              </a:ext>
            </a:extLst>
          </p:cNvPr>
          <p:cNvSpPr txBox="1"/>
          <p:nvPr/>
        </p:nvSpPr>
        <p:spPr>
          <a:xfrm>
            <a:off x="334107" y="6428047"/>
            <a:ext cx="1152378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TW" sz="1100" dirty="0"/>
              <a:t>[17] </a:t>
            </a:r>
            <a:r>
              <a:rPr lang="en" altLang="zh-TW" sz="1100" dirty="0"/>
              <a:t>He, K., Fan, H., Wu, Y., </a:t>
            </a:r>
            <a:r>
              <a:rPr lang="en" altLang="zh-TW" sz="1100" dirty="0" err="1"/>
              <a:t>Xie</a:t>
            </a:r>
            <a:r>
              <a:rPr lang="en" altLang="zh-TW" sz="1100" dirty="0"/>
              <a:t>, S., and </a:t>
            </a:r>
            <a:r>
              <a:rPr lang="en" altLang="zh-TW" sz="1100" dirty="0" err="1"/>
              <a:t>Girshick</a:t>
            </a:r>
            <a:r>
              <a:rPr lang="en" altLang="zh-TW" sz="1100" dirty="0"/>
              <a:t>, R. Momentum contrast for unsupervised visual representation learning. </a:t>
            </a:r>
            <a:r>
              <a:rPr lang="en" altLang="zh-TW" sz="1100" dirty="0" err="1"/>
              <a:t>arXiv</a:t>
            </a:r>
            <a:r>
              <a:rPr lang="en" altLang="zh-TW" sz="1100" dirty="0"/>
              <a:t> preprint arXiv:1911.05722, 2019. </a:t>
            </a:r>
          </a:p>
          <a:p>
            <a:r>
              <a:rPr lang="en" altLang="zh-TW" sz="1100" dirty="0">
                <a:latin typeface="NimbusRomNo9L"/>
              </a:rPr>
              <a:t>[18] </a:t>
            </a:r>
            <a:r>
              <a:rPr lang="en" altLang="zh-TW" sz="1100" dirty="0" err="1">
                <a:latin typeface="NimbusRomNo9L"/>
              </a:rPr>
              <a:t>Logeswaran</a:t>
            </a:r>
            <a:r>
              <a:rPr lang="en" altLang="zh-TW" sz="1100" dirty="0">
                <a:latin typeface="NimbusRomNo9L"/>
              </a:rPr>
              <a:t>, L. and Lee, H. An efficient framework for learn- </a:t>
            </a:r>
            <a:r>
              <a:rPr lang="en" altLang="zh-TW" sz="1100" dirty="0" err="1">
                <a:latin typeface="NimbusRomNo9L"/>
              </a:rPr>
              <a:t>ing</a:t>
            </a:r>
            <a:r>
              <a:rPr lang="en" altLang="zh-TW" sz="1100" dirty="0">
                <a:latin typeface="NimbusRomNo9L"/>
              </a:rPr>
              <a:t> sentence representations. In International Conference on Learning Representations, 2018. </a:t>
            </a:r>
          </a:p>
        </p:txBody>
      </p:sp>
      <p:pic>
        <p:nvPicPr>
          <p:cNvPr id="7" name="圖片 6" descr="一張含有 文字 的圖片&#10;&#10;自動產生的描述">
            <a:extLst>
              <a:ext uri="{FF2B5EF4-FFF2-40B4-BE49-F238E27FC236}">
                <a16:creationId xmlns:a16="http://schemas.microsoft.com/office/drawing/2014/main" id="{88B497F9-4ACB-D145-B079-6B7F8CA1F7B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8531" y="28115"/>
            <a:ext cx="3993469" cy="1325563"/>
          </a:xfrm>
          <a:prstGeom prst="rect">
            <a:avLst/>
          </a:prstGeom>
        </p:spPr>
      </p:pic>
      <p:pic>
        <p:nvPicPr>
          <p:cNvPr id="9" name="圖片 8">
            <a:extLst>
              <a:ext uri="{FF2B5EF4-FFF2-40B4-BE49-F238E27FC236}">
                <a16:creationId xmlns:a16="http://schemas.microsoft.com/office/drawing/2014/main" id="{24A2C993-5C68-5243-8501-C1055337CA9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7918" y="3200955"/>
            <a:ext cx="2061196" cy="3059589"/>
          </a:xfrm>
          <a:prstGeom prst="rect">
            <a:avLst/>
          </a:prstGeom>
        </p:spPr>
      </p:pic>
      <p:pic>
        <p:nvPicPr>
          <p:cNvPr id="11" name="圖片 10">
            <a:extLst>
              <a:ext uri="{FF2B5EF4-FFF2-40B4-BE49-F238E27FC236}">
                <a16:creationId xmlns:a16="http://schemas.microsoft.com/office/drawing/2014/main" id="{184B3DAE-6909-884C-90F5-A0929F7EF6E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6938" y="3429000"/>
            <a:ext cx="5711899" cy="26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10757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3FAEBA33-50E2-4B78-9CF3-C77936E64A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76866"/>
            <a:ext cx="10515600" cy="1325563"/>
          </a:xfrm>
        </p:spPr>
        <p:txBody>
          <a:bodyPr/>
          <a:lstStyle/>
          <a:p>
            <a:r>
              <a:rPr lang="en-US" altLang="zh-TW" dirty="0"/>
              <a:t>Introduction – Self-supervised Learning</a:t>
            </a:r>
            <a:endParaRPr lang="zh-TW" altLang="en-US" dirty="0"/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015B15AE-1171-4509-9443-B4EDC942C42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253330"/>
            <a:ext cx="10515600" cy="5103019"/>
          </a:xfrm>
        </p:spPr>
        <p:txBody>
          <a:bodyPr/>
          <a:lstStyle/>
          <a:p>
            <a:r>
              <a:rPr lang="en-US" altLang="zh-TW" dirty="0"/>
              <a:t>Aims to learn </a:t>
            </a:r>
            <a:r>
              <a:rPr lang="en-US" altLang="zh-TW" b="1" dirty="0"/>
              <a:t>general</a:t>
            </a:r>
            <a:r>
              <a:rPr lang="en-US" altLang="zh-TW" dirty="0"/>
              <a:t> representations without manual annotations by  </a:t>
            </a:r>
            <a:r>
              <a:rPr lang="en-US" altLang="zh-TW" b="1" dirty="0"/>
              <a:t>pretext tasks</a:t>
            </a:r>
            <a:endParaRPr lang="en-US" altLang="zh-TW" dirty="0"/>
          </a:p>
          <a:p>
            <a:pPr lvl="1"/>
            <a:r>
              <a:rPr lang="en-US" altLang="zh-TW" dirty="0"/>
              <a:t>The features are about the data itself and thus general</a:t>
            </a:r>
          </a:p>
          <a:p>
            <a:pPr lvl="1"/>
            <a:r>
              <a:rPr lang="en-US" altLang="zh-TW" dirty="0"/>
              <a:t>The learned features can then be transferred to target data domain or target task (fine-tuning)</a:t>
            </a:r>
          </a:p>
          <a:p>
            <a:r>
              <a:rPr lang="en-US" altLang="zh-TW" dirty="0"/>
              <a:t>Pretext tasks</a:t>
            </a:r>
          </a:p>
          <a:p>
            <a:pPr lvl="1"/>
            <a:r>
              <a:rPr lang="en-US" altLang="zh-TW" dirty="0"/>
              <a:t>Jigsaw puzzles [2]</a:t>
            </a:r>
          </a:p>
          <a:p>
            <a:pPr lvl="1"/>
            <a:r>
              <a:rPr lang="en-US" altLang="zh-TW" dirty="0"/>
              <a:t>Colorization [1, 3]</a:t>
            </a:r>
          </a:p>
          <a:p>
            <a:pPr lvl="1"/>
            <a:r>
              <a:rPr lang="en-US" altLang="zh-TW" dirty="0"/>
              <a:t>Contrastive Learning [4, 5]</a:t>
            </a:r>
            <a:endParaRPr lang="zh-TW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5CCCB2E1-E1AE-4B24-B74E-0FA9F567B7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23AB0-D4EA-4CF6-BB7E-E024BD643F2C}" type="slidenum">
              <a:rPr lang="zh-TW" altLang="en-US" smtClean="0"/>
              <a:t>4</a:t>
            </a:fld>
            <a:endParaRPr lang="zh-TW" altLang="en-US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6841E2C7-A207-7F4A-ADBB-ECB27779CD64}"/>
              </a:ext>
            </a:extLst>
          </p:cNvPr>
          <p:cNvSpPr txBox="1"/>
          <p:nvPr/>
        </p:nvSpPr>
        <p:spPr>
          <a:xfrm>
            <a:off x="334107" y="5604670"/>
            <a:ext cx="11523785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TW" sz="1100" dirty="0"/>
              <a:t>[1] </a:t>
            </a:r>
            <a:r>
              <a:rPr lang="en" altLang="zh-TW" sz="1100" dirty="0"/>
              <a:t>G. Larsson, M. Maire, and G. </a:t>
            </a:r>
            <a:r>
              <a:rPr lang="en" altLang="zh-TW" sz="1100" dirty="0" err="1"/>
              <a:t>Shakhnarovich</a:t>
            </a:r>
            <a:r>
              <a:rPr lang="en" altLang="zh-TW" sz="1100" dirty="0"/>
              <a:t>. Learning representations for automatic colorization. In </a:t>
            </a:r>
            <a:r>
              <a:rPr lang="en" altLang="zh-TW" sz="1100" i="1" dirty="0"/>
              <a:t>ECCV</a:t>
            </a:r>
            <a:r>
              <a:rPr lang="en" altLang="zh-TW" sz="1100" dirty="0"/>
              <a:t>, 2016. </a:t>
            </a:r>
            <a:endParaRPr kumimoji="1" lang="en-US" altLang="zh-TW" sz="1100" dirty="0"/>
          </a:p>
          <a:p>
            <a:r>
              <a:rPr kumimoji="1" lang="en-US" altLang="zh-TW" sz="1100" dirty="0"/>
              <a:t>[2] M. </a:t>
            </a:r>
            <a:r>
              <a:rPr kumimoji="1" lang="en-US" altLang="zh-TW" sz="1100" dirty="0" err="1"/>
              <a:t>Noroozi</a:t>
            </a:r>
            <a:r>
              <a:rPr kumimoji="1" lang="en-US" altLang="zh-TW" sz="1100" dirty="0"/>
              <a:t> and P. </a:t>
            </a:r>
            <a:r>
              <a:rPr kumimoji="1" lang="en-US" altLang="zh-TW" sz="1100" dirty="0" err="1"/>
              <a:t>Favaro</a:t>
            </a:r>
            <a:r>
              <a:rPr kumimoji="1" lang="en-US" altLang="zh-TW" sz="1100" dirty="0"/>
              <a:t>. Unsupervised learning of visual representations by solving jigsaw puzzles. In </a:t>
            </a:r>
            <a:r>
              <a:rPr kumimoji="1" lang="en-US" altLang="zh-TW" sz="1100" i="1" dirty="0"/>
              <a:t>ECCV</a:t>
            </a:r>
            <a:r>
              <a:rPr kumimoji="1" lang="en-US" altLang="zh-TW" sz="1100" dirty="0"/>
              <a:t>, 2016.</a:t>
            </a:r>
          </a:p>
          <a:p>
            <a:r>
              <a:rPr kumimoji="1" lang="en-US" altLang="zh-TW" sz="1100" dirty="0"/>
              <a:t>[3] </a:t>
            </a:r>
            <a:r>
              <a:rPr lang="en" altLang="zh-TW" sz="1100" dirty="0" err="1"/>
              <a:t>R.Zhang</a:t>
            </a:r>
            <a:r>
              <a:rPr lang="en" altLang="zh-TW" sz="1100" dirty="0"/>
              <a:t>, </a:t>
            </a:r>
            <a:r>
              <a:rPr lang="en" altLang="zh-TW" sz="1100" dirty="0" err="1"/>
              <a:t>P.Isola</a:t>
            </a:r>
            <a:r>
              <a:rPr lang="en" altLang="zh-TW" sz="1100" dirty="0"/>
              <a:t>, and </a:t>
            </a:r>
            <a:r>
              <a:rPr lang="en" altLang="zh-TW" sz="1100" dirty="0" err="1"/>
              <a:t>A.A.Efros</a:t>
            </a:r>
            <a:r>
              <a:rPr lang="en" altLang="zh-TW" sz="1100" dirty="0"/>
              <a:t>. Colorful image colorization. In </a:t>
            </a:r>
            <a:r>
              <a:rPr lang="en" altLang="zh-TW" sz="1100" i="1" dirty="0"/>
              <a:t>ECCV</a:t>
            </a:r>
            <a:r>
              <a:rPr lang="en" altLang="zh-TW" sz="1100" dirty="0"/>
              <a:t>, 2016. </a:t>
            </a:r>
          </a:p>
          <a:p>
            <a:r>
              <a:rPr kumimoji="1" lang="en" altLang="zh-TW" sz="1100" dirty="0"/>
              <a:t>[4] </a:t>
            </a:r>
            <a:r>
              <a:rPr lang="en" altLang="zh-TW" sz="1100" dirty="0">
                <a:latin typeface="NimbusRomNo9L"/>
              </a:rPr>
              <a:t>Wu, Z., </a:t>
            </a:r>
            <a:r>
              <a:rPr lang="en" altLang="zh-TW" sz="1100" dirty="0" err="1">
                <a:latin typeface="NimbusRomNo9L"/>
              </a:rPr>
              <a:t>Xiong</a:t>
            </a:r>
            <a:r>
              <a:rPr lang="en" altLang="zh-TW" sz="1100" dirty="0">
                <a:latin typeface="NimbusRomNo9L"/>
              </a:rPr>
              <a:t>, Y., Yu, S. X., and Lin, D. Unsupervised feature learning via non-parametric instance discrimination. In </a:t>
            </a:r>
            <a:r>
              <a:rPr lang="en" altLang="zh-TW" sz="1100" i="1" dirty="0">
                <a:latin typeface="NimbusRomNo9L"/>
              </a:rPr>
              <a:t>Proceedings of the IEEE Conference on Computer Vision and Pattern Recognition</a:t>
            </a:r>
            <a:r>
              <a:rPr lang="en" altLang="zh-TW" sz="1100" dirty="0">
                <a:latin typeface="NimbusRomNo9L"/>
              </a:rPr>
              <a:t>, pp. 3733–3742, 2018. </a:t>
            </a:r>
          </a:p>
          <a:p>
            <a:r>
              <a:rPr lang="en" altLang="zh-TW" sz="1100" dirty="0">
                <a:latin typeface="NimbusRomNo9L"/>
              </a:rPr>
              <a:t>[5] Tian, Y., Krishnan, D., and Isola, P. Contrastive </a:t>
            </a:r>
            <a:r>
              <a:rPr lang="en" altLang="zh-TW" sz="1100" dirty="0" err="1">
                <a:latin typeface="NimbusRomNo9L"/>
              </a:rPr>
              <a:t>multiview</a:t>
            </a:r>
            <a:r>
              <a:rPr lang="en" altLang="zh-TW" sz="1100" dirty="0">
                <a:latin typeface="NimbusRomNo9L"/>
              </a:rPr>
              <a:t> coding. </a:t>
            </a:r>
            <a:r>
              <a:rPr lang="en" altLang="zh-TW" sz="1100" i="1" dirty="0" err="1">
                <a:latin typeface="NimbusRomNo9L"/>
              </a:rPr>
              <a:t>arXiv</a:t>
            </a:r>
            <a:r>
              <a:rPr lang="en" altLang="zh-TW" sz="1100" i="1" dirty="0">
                <a:latin typeface="NimbusRomNo9L"/>
              </a:rPr>
              <a:t> preprint arXiv:1906.05849</a:t>
            </a:r>
            <a:r>
              <a:rPr lang="en" altLang="zh-TW" sz="1100" dirty="0">
                <a:latin typeface="NimbusRomNo9L"/>
              </a:rPr>
              <a:t>, 2019. </a:t>
            </a:r>
            <a:endParaRPr lang="en" altLang="zh-TW" sz="1100" dirty="0"/>
          </a:p>
        </p:txBody>
      </p:sp>
      <p:pic>
        <p:nvPicPr>
          <p:cNvPr id="9" name="圖片 8" descr="一張含有 文字, 貓, 差異, 哺乳類 的圖片&#10;&#10;自動產生的描述">
            <a:extLst>
              <a:ext uri="{FF2B5EF4-FFF2-40B4-BE49-F238E27FC236}">
                <a16:creationId xmlns:a16="http://schemas.microsoft.com/office/drawing/2014/main" id="{86695F1A-9C66-AD40-B402-D0FD90B1C24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7" t="3937" r="1155"/>
          <a:stretch/>
        </p:blipFill>
        <p:spPr>
          <a:xfrm>
            <a:off x="6981092" y="3555335"/>
            <a:ext cx="4372708" cy="14735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3222497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3FAEBA33-50E2-4B78-9CF3-C77936E64A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76866"/>
            <a:ext cx="10515600" cy="1325563"/>
          </a:xfrm>
        </p:spPr>
        <p:txBody>
          <a:bodyPr/>
          <a:lstStyle/>
          <a:p>
            <a:r>
              <a:rPr lang="en-US" altLang="zh-TW" dirty="0"/>
              <a:t>Results</a:t>
            </a:r>
            <a:endParaRPr lang="zh-TW" altLang="en-US" dirty="0"/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015B15AE-1171-4509-9443-B4EDC942C42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253331"/>
            <a:ext cx="10972800" cy="4351338"/>
          </a:xfrm>
        </p:spPr>
        <p:txBody>
          <a:bodyPr/>
          <a:lstStyle/>
          <a:p>
            <a:r>
              <a:rPr lang="en" altLang="zh-TW" dirty="0"/>
              <a:t>Alignment and uniformity also matter in other contrastive representation learning variants</a:t>
            </a:r>
          </a:p>
          <a:p>
            <a:pPr lvl="1"/>
            <a:endParaRPr lang="en" altLang="zh-TW" dirty="0"/>
          </a:p>
          <a:p>
            <a:pPr lvl="1"/>
            <a:endParaRPr lang="zh-TW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1F4E4790-66FC-4AF2-B25E-3C6D9B458A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23AB0-D4EA-4CF6-BB7E-E024BD643F2C}" type="slidenum">
              <a:rPr lang="zh-TW" altLang="en-US" smtClean="0"/>
              <a:t>40</a:t>
            </a:fld>
            <a:endParaRPr lang="zh-TW" altLang="en-US"/>
          </a:p>
        </p:txBody>
      </p:sp>
      <p:pic>
        <p:nvPicPr>
          <p:cNvPr id="8" name="圖片 7">
            <a:extLst>
              <a:ext uri="{FF2B5EF4-FFF2-40B4-BE49-F238E27FC236}">
                <a16:creationId xmlns:a16="http://schemas.microsoft.com/office/drawing/2014/main" id="{39E42849-B42E-F14D-89C4-A41CE73A2AE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4450"/>
          <a:stretch/>
        </p:blipFill>
        <p:spPr>
          <a:xfrm>
            <a:off x="2276533" y="5864225"/>
            <a:ext cx="7638932" cy="857250"/>
          </a:xfrm>
          <a:prstGeom prst="rect">
            <a:avLst/>
          </a:prstGeom>
        </p:spPr>
      </p:pic>
      <p:pic>
        <p:nvPicPr>
          <p:cNvPr id="12" name="圖片 11">
            <a:extLst>
              <a:ext uri="{FF2B5EF4-FFF2-40B4-BE49-F238E27FC236}">
                <a16:creationId xmlns:a16="http://schemas.microsoft.com/office/drawing/2014/main" id="{98CE5B73-2F4D-DA4A-A83E-E308EC8CE3E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233"/>
          <a:stretch/>
        </p:blipFill>
        <p:spPr>
          <a:xfrm>
            <a:off x="742638" y="2129032"/>
            <a:ext cx="10706722" cy="36101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1164163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3FAEBA33-50E2-4B78-9CF3-C77936E64A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76866"/>
            <a:ext cx="10515600" cy="1325563"/>
          </a:xfrm>
        </p:spPr>
        <p:txBody>
          <a:bodyPr/>
          <a:lstStyle/>
          <a:p>
            <a:r>
              <a:rPr lang="en-US" altLang="zh-TW" dirty="0"/>
              <a:t>Results</a:t>
            </a:r>
            <a:endParaRPr lang="zh-TW" altLang="en-US" dirty="0"/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015B15AE-1171-4509-9443-B4EDC942C42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253331"/>
            <a:ext cx="10972800" cy="4351338"/>
          </a:xfrm>
        </p:spPr>
        <p:txBody>
          <a:bodyPr/>
          <a:lstStyle/>
          <a:p>
            <a:r>
              <a:rPr lang="en" altLang="zh-TW" dirty="0"/>
              <a:t>Alignment and uniformity also matter in other contrastive representation learning variants</a:t>
            </a:r>
          </a:p>
          <a:p>
            <a:pPr lvl="1"/>
            <a:endParaRPr lang="en" altLang="zh-TW" dirty="0"/>
          </a:p>
          <a:p>
            <a:pPr lvl="1"/>
            <a:endParaRPr lang="zh-TW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1F4E4790-66FC-4AF2-B25E-3C6D9B458A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23AB0-D4EA-4CF6-BB7E-E024BD643F2C}" type="slidenum">
              <a:rPr lang="zh-TW" altLang="en-US" smtClean="0"/>
              <a:t>41</a:t>
            </a:fld>
            <a:endParaRPr lang="zh-TW" altLang="en-US"/>
          </a:p>
        </p:txBody>
      </p:sp>
      <p:pic>
        <p:nvPicPr>
          <p:cNvPr id="6" name="圖片 5" descr="一張含有 桌 的圖片&#10;&#10;自動產生的描述">
            <a:extLst>
              <a:ext uri="{FF2B5EF4-FFF2-40B4-BE49-F238E27FC236}">
                <a16:creationId xmlns:a16="http://schemas.microsoft.com/office/drawing/2014/main" id="{CD1D1F5A-E3D6-0445-A76D-762562143D9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5200" y="2145187"/>
            <a:ext cx="7721600" cy="1922456"/>
          </a:xfrm>
          <a:prstGeom prst="rect">
            <a:avLst/>
          </a:prstGeom>
        </p:spPr>
      </p:pic>
      <p:pic>
        <p:nvPicPr>
          <p:cNvPr id="10" name="圖片 9" descr="一張含有 桌 的圖片&#10;&#10;自動產生的描述">
            <a:extLst>
              <a:ext uri="{FF2B5EF4-FFF2-40B4-BE49-F238E27FC236}">
                <a16:creationId xmlns:a16="http://schemas.microsoft.com/office/drawing/2014/main" id="{28B66CC3-0508-D64C-B05A-2BC9B0166B3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5200" y="4279004"/>
            <a:ext cx="7794944" cy="23440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1302089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3FAEBA33-50E2-4B78-9CF3-C77936E64A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76866"/>
            <a:ext cx="10515600" cy="1325563"/>
          </a:xfrm>
        </p:spPr>
        <p:txBody>
          <a:bodyPr/>
          <a:lstStyle/>
          <a:p>
            <a:r>
              <a:rPr lang="en-US" altLang="zh-TW" dirty="0"/>
              <a:t>Results</a:t>
            </a:r>
            <a:endParaRPr lang="zh-TW" altLang="en-US" dirty="0"/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015B15AE-1171-4509-9443-B4EDC942C42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253331"/>
            <a:ext cx="10972800" cy="4351338"/>
          </a:xfrm>
        </p:spPr>
        <p:txBody>
          <a:bodyPr/>
          <a:lstStyle/>
          <a:p>
            <a:r>
              <a:rPr lang="en" altLang="zh-TW" dirty="0"/>
              <a:t>Alignment and uniformity also matter in other contrastive representation learning variants</a:t>
            </a:r>
          </a:p>
          <a:p>
            <a:pPr lvl="1"/>
            <a:endParaRPr lang="en" altLang="zh-TW" dirty="0"/>
          </a:p>
          <a:p>
            <a:pPr lvl="1"/>
            <a:endParaRPr lang="zh-TW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1F4E4790-66FC-4AF2-B25E-3C6D9B458A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23AB0-D4EA-4CF6-BB7E-E024BD643F2C}" type="slidenum">
              <a:rPr lang="zh-TW" altLang="en-US" smtClean="0"/>
              <a:t>42</a:t>
            </a:fld>
            <a:endParaRPr lang="zh-TW" altLang="en-US"/>
          </a:p>
        </p:txBody>
      </p:sp>
      <p:pic>
        <p:nvPicPr>
          <p:cNvPr id="9" name="圖片 8" descr="一張含有 桌 的圖片&#10;&#10;自動產生的描述">
            <a:extLst>
              <a:ext uri="{FF2B5EF4-FFF2-40B4-BE49-F238E27FC236}">
                <a16:creationId xmlns:a16="http://schemas.microsoft.com/office/drawing/2014/main" id="{A6C393B7-1BAB-4247-8E96-7BD75F66B60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1650" y="2302669"/>
            <a:ext cx="6108700" cy="330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9687502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DBBFBC33-032A-4788-ADCB-95689DCE05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59403"/>
            <a:ext cx="10515600" cy="1325563"/>
          </a:xfrm>
        </p:spPr>
        <p:txBody>
          <a:bodyPr/>
          <a:lstStyle/>
          <a:p>
            <a:r>
              <a:rPr lang="en-US" altLang="zh-TW" dirty="0"/>
              <a:t>Outline</a:t>
            </a:r>
            <a:endParaRPr lang="zh-TW" altLang="en-US" dirty="0"/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509C489C-3D5D-45F9-9F43-5DF8C9DEBD4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84966"/>
            <a:ext cx="10515600" cy="4351338"/>
          </a:xfrm>
        </p:spPr>
        <p:txBody>
          <a:bodyPr>
            <a:normAutofit/>
          </a:bodyPr>
          <a:lstStyle/>
          <a:p>
            <a:r>
              <a:rPr lang="en-US" altLang="zh-TW" sz="2400" dirty="0">
                <a:solidFill>
                  <a:schemeClr val="bg2">
                    <a:lumMod val="90000"/>
                  </a:schemeClr>
                </a:solidFill>
              </a:rPr>
              <a:t>Introduction</a:t>
            </a:r>
          </a:p>
          <a:p>
            <a:r>
              <a:rPr lang="en-US" altLang="zh-TW" sz="2400" dirty="0">
                <a:solidFill>
                  <a:schemeClr val="bg2">
                    <a:lumMod val="90000"/>
                  </a:schemeClr>
                </a:solidFill>
              </a:rPr>
              <a:t>Method</a:t>
            </a:r>
          </a:p>
          <a:p>
            <a:r>
              <a:rPr lang="en-US" altLang="zh-TW" sz="2400" dirty="0">
                <a:solidFill>
                  <a:schemeClr val="bg2">
                    <a:lumMod val="90000"/>
                  </a:schemeClr>
                </a:solidFill>
              </a:rPr>
              <a:t>Experiments</a:t>
            </a:r>
          </a:p>
          <a:p>
            <a:r>
              <a:rPr lang="en-US" altLang="zh-TW" sz="2400" dirty="0"/>
              <a:t>Discussion</a:t>
            </a:r>
          </a:p>
          <a:p>
            <a:r>
              <a:rPr lang="en-US" altLang="zh-TW" sz="2400" dirty="0">
                <a:solidFill>
                  <a:schemeClr val="bg2">
                    <a:lumMod val="90000"/>
                  </a:schemeClr>
                </a:solidFill>
              </a:rPr>
              <a:t>Progress Report</a:t>
            </a:r>
            <a:endParaRPr lang="zh-TW" altLang="en-US" sz="2400" dirty="0">
              <a:solidFill>
                <a:schemeClr val="bg2">
                  <a:lumMod val="90000"/>
                </a:schemeClr>
              </a:solidFill>
            </a:endParaRPr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3CE77320-C8AF-4C33-8BD7-819D157BFD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23AB0-D4EA-4CF6-BB7E-E024BD643F2C}" type="slidenum">
              <a:rPr lang="zh-TW" altLang="en-US" smtClean="0"/>
              <a:t>43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50309283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3FAEBA33-50E2-4B78-9CF3-C77936E64A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76866"/>
            <a:ext cx="10515600" cy="1325563"/>
          </a:xfrm>
        </p:spPr>
        <p:txBody>
          <a:bodyPr/>
          <a:lstStyle/>
          <a:p>
            <a:r>
              <a:rPr lang="en-US" altLang="zh-TW" dirty="0"/>
              <a:t>Discussion</a:t>
            </a:r>
            <a:endParaRPr lang="zh-TW" altLang="en-US" dirty="0"/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015B15AE-1171-4509-9443-B4EDC942C42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253331"/>
            <a:ext cx="10515600" cy="4351338"/>
          </a:xfrm>
        </p:spPr>
        <p:txBody>
          <a:bodyPr/>
          <a:lstStyle/>
          <a:p>
            <a:r>
              <a:rPr lang="en-US" altLang="zh-TW" dirty="0"/>
              <a:t>In </a:t>
            </a:r>
            <a:r>
              <a:rPr lang="en" altLang="zh-TW" dirty="0"/>
              <a:t>this work, we have presented a detailed investigation on the relation between alignment and uniformity and the popular paradigm of contrastive representation learning </a:t>
            </a:r>
          </a:p>
          <a:p>
            <a:r>
              <a:rPr lang="en" altLang="zh-TW" dirty="0"/>
              <a:t>Through theoretical analysis and extensive experiments, we are able to relate the contrastive loss with the alignment and uniformity properties, and confirm their strong connection with downstream task performances </a:t>
            </a:r>
          </a:p>
          <a:p>
            <a:r>
              <a:rPr lang="en" altLang="zh-TW" dirty="0"/>
              <a:t>We have revealed that directly optimizing our proposed metrics often leads to representations of better quality </a:t>
            </a:r>
          </a:p>
          <a:p>
            <a:endParaRPr lang="en" altLang="zh-TW" dirty="0"/>
          </a:p>
          <a:p>
            <a:endParaRPr lang="en" altLang="zh-TW" dirty="0"/>
          </a:p>
          <a:p>
            <a:endParaRPr lang="en" altLang="zh-TW" dirty="0"/>
          </a:p>
          <a:p>
            <a:endParaRPr lang="zh-TW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6D092AD7-E724-4FA6-AF39-45F1ED1075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23AB0-D4EA-4CF6-BB7E-E024BD643F2C}" type="slidenum">
              <a:rPr lang="zh-TW" altLang="en-US" smtClean="0"/>
              <a:t>44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732710195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3FAEBA33-50E2-4B78-9CF3-C77936E64A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76866"/>
            <a:ext cx="10515600" cy="1325563"/>
          </a:xfrm>
        </p:spPr>
        <p:txBody>
          <a:bodyPr/>
          <a:lstStyle/>
          <a:p>
            <a:r>
              <a:rPr lang="en-US" altLang="zh-TW" dirty="0"/>
              <a:t>Discussion</a:t>
            </a:r>
            <a:endParaRPr lang="zh-TW" alt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內容版面配置區 2">
                <a:extLst>
                  <a:ext uri="{FF2B5EF4-FFF2-40B4-BE49-F238E27FC236}">
                    <a16:creationId xmlns:a16="http://schemas.microsoft.com/office/drawing/2014/main" id="{015B15AE-1171-4509-9443-B4EDC942C423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838200" y="1253330"/>
                <a:ext cx="10515600" cy="4766469"/>
              </a:xfrm>
            </p:spPr>
            <p:txBody>
              <a:bodyPr>
                <a:normAutofit/>
              </a:bodyPr>
              <a:lstStyle/>
              <a:p>
                <a:r>
                  <a:rPr lang="en" altLang="zh-TW" dirty="0"/>
                  <a:t>Future work</a:t>
                </a:r>
              </a:p>
              <a:p>
                <a:pPr lvl="1"/>
                <a:r>
                  <a:rPr lang="en" altLang="zh-TW" dirty="0"/>
                  <a:t> Niceness of the unit hypersphere</a:t>
                </a:r>
              </a:p>
              <a:p>
                <a:pPr lvl="2"/>
                <a:r>
                  <a:rPr lang="en" altLang="zh-TW" dirty="0"/>
                  <a:t>The question of why the unit hypersphere is a nice feature space is not yet rigorously answered</a:t>
                </a:r>
              </a:p>
              <a:p>
                <a:pPr lvl="2"/>
                <a:r>
                  <a:rPr lang="en" altLang="zh-TW" dirty="0"/>
                  <a:t>One possible direction is to formalize the intuition that connected sets with smooth boundaries are nearly linearly separable in the </a:t>
                </a:r>
                <a:r>
                  <a:rPr lang="en" altLang="zh-TW" dirty="0" err="1"/>
                  <a:t>hyperspherical</a:t>
                </a:r>
                <a:r>
                  <a:rPr lang="en" altLang="zh-TW" dirty="0"/>
                  <a:t> geometry, since linear separability is one of the most widely used criteria for representation quality</a:t>
                </a:r>
              </a:p>
              <a:p>
                <a:pPr lvl="1"/>
                <a:r>
                  <a:rPr lang="en" altLang="zh-TW" dirty="0"/>
                  <a:t>Beyond contrastive learning</a:t>
                </a:r>
              </a:p>
              <a:p>
                <a:pPr lvl="2"/>
                <a:r>
                  <a:rPr lang="en" altLang="zh-TW" dirty="0"/>
                  <a:t>The ubiquitous presence of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TW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TW" b="0" i="1" smtClean="0">
                            <a:latin typeface="Cambria Math" panose="02040503050406030204" pitchFamily="18" charset="0"/>
                          </a:rPr>
                          <m:t>ℓ</m:t>
                        </m:r>
                      </m:e>
                      <m:sub>
                        <m:r>
                          <a:rPr lang="en-US" altLang="zh-TW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" altLang="zh-TW" dirty="0"/>
                  <a:t> normalization in the representation learning literature suggests that the connection may be more general </a:t>
                </a:r>
              </a:p>
              <a:p>
                <a:pPr lvl="2"/>
                <a:r>
                  <a:rPr lang="en" altLang="zh-TW" dirty="0"/>
                  <a:t>We believe that relating a broader class of representations to uniformity and/or alignment on the hypersphere will provide novel insights and lead to better empirical algorithms </a:t>
                </a:r>
              </a:p>
              <a:p>
                <a:pPr marL="457200" lvl="1" indent="0">
                  <a:buNone/>
                </a:pPr>
                <a:r>
                  <a:rPr lang="en" altLang="zh-TW" dirty="0"/>
                  <a:t> </a:t>
                </a:r>
              </a:p>
              <a:p>
                <a:pPr lvl="2"/>
                <a:endParaRPr lang="en" altLang="zh-TW" dirty="0"/>
              </a:p>
              <a:p>
                <a:pPr lvl="2"/>
                <a:endParaRPr lang="en" altLang="zh-TW" dirty="0"/>
              </a:p>
              <a:p>
                <a:endParaRPr lang="en" altLang="zh-TW" dirty="0"/>
              </a:p>
              <a:p>
                <a:endParaRPr lang="en" altLang="zh-TW" dirty="0"/>
              </a:p>
              <a:p>
                <a:endParaRPr lang="en" altLang="zh-TW" dirty="0"/>
              </a:p>
              <a:p>
                <a:endParaRPr lang="zh-TW" altLang="en-US" dirty="0"/>
              </a:p>
            </p:txBody>
          </p:sp>
        </mc:Choice>
        <mc:Fallback xmlns="">
          <p:sp>
            <p:nvSpPr>
              <p:cNvPr id="3" name="內容版面配置區 2">
                <a:extLst>
                  <a:ext uri="{FF2B5EF4-FFF2-40B4-BE49-F238E27FC236}">
                    <a16:creationId xmlns:a16="http://schemas.microsoft.com/office/drawing/2014/main" id="{015B15AE-1171-4509-9443-B4EDC942C423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838200" y="1253330"/>
                <a:ext cx="10515600" cy="4766469"/>
              </a:xfrm>
              <a:blipFill>
                <a:blip r:embed="rId2"/>
                <a:stretch>
                  <a:fillRect l="-1086" t="-2128"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6D092AD7-E724-4FA6-AF39-45F1ED1075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23AB0-D4EA-4CF6-BB7E-E024BD643F2C}" type="slidenum">
              <a:rPr lang="zh-TW" altLang="en-US" smtClean="0"/>
              <a:t>45</a:t>
            </a:fld>
            <a:endParaRPr lang="zh-TW" altLang="en-US"/>
          </a:p>
        </p:txBody>
      </p:sp>
      <p:pic>
        <p:nvPicPr>
          <p:cNvPr id="5" name="圖片 4" descr="一張含有 文字, 室內, 向量圖形 的圖片&#10;&#10;自動產生的描述">
            <a:extLst>
              <a:ext uri="{FF2B5EF4-FFF2-40B4-BE49-F238E27FC236}">
                <a16:creationId xmlns:a16="http://schemas.microsoft.com/office/drawing/2014/main" id="{67FD7490-1BC9-0B47-B390-562E4E5B7B1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783"/>
          <a:stretch/>
        </p:blipFill>
        <p:spPr>
          <a:xfrm>
            <a:off x="9245600" y="0"/>
            <a:ext cx="2946400" cy="21239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3911639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DBBFBC33-032A-4788-ADCB-95689DCE05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59403"/>
            <a:ext cx="10515600" cy="1325563"/>
          </a:xfrm>
        </p:spPr>
        <p:txBody>
          <a:bodyPr/>
          <a:lstStyle/>
          <a:p>
            <a:r>
              <a:rPr lang="en-US" altLang="zh-TW" dirty="0"/>
              <a:t>Outline</a:t>
            </a:r>
            <a:endParaRPr lang="zh-TW" altLang="en-US" dirty="0"/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509C489C-3D5D-45F9-9F43-5DF8C9DEBD4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84966"/>
            <a:ext cx="10515600" cy="4351338"/>
          </a:xfrm>
        </p:spPr>
        <p:txBody>
          <a:bodyPr>
            <a:normAutofit/>
          </a:bodyPr>
          <a:lstStyle/>
          <a:p>
            <a:r>
              <a:rPr lang="en-US" altLang="zh-TW" sz="2400" dirty="0">
                <a:solidFill>
                  <a:schemeClr val="bg2">
                    <a:lumMod val="90000"/>
                  </a:schemeClr>
                </a:solidFill>
              </a:rPr>
              <a:t>Introduction</a:t>
            </a:r>
          </a:p>
          <a:p>
            <a:r>
              <a:rPr lang="en-US" altLang="zh-TW" sz="2400" dirty="0">
                <a:solidFill>
                  <a:schemeClr val="bg2">
                    <a:lumMod val="90000"/>
                  </a:schemeClr>
                </a:solidFill>
              </a:rPr>
              <a:t>Method</a:t>
            </a:r>
          </a:p>
          <a:p>
            <a:r>
              <a:rPr lang="en-US" altLang="zh-TW" sz="2400" dirty="0">
                <a:solidFill>
                  <a:schemeClr val="bg2">
                    <a:lumMod val="90000"/>
                  </a:schemeClr>
                </a:solidFill>
              </a:rPr>
              <a:t>Experiments</a:t>
            </a:r>
          </a:p>
          <a:p>
            <a:r>
              <a:rPr lang="en-US" altLang="zh-TW" sz="2400" dirty="0">
                <a:solidFill>
                  <a:schemeClr val="bg2">
                    <a:lumMod val="90000"/>
                  </a:schemeClr>
                </a:solidFill>
              </a:rPr>
              <a:t>Conclusion</a:t>
            </a:r>
          </a:p>
          <a:p>
            <a:r>
              <a:rPr lang="en-US" altLang="zh-TW" sz="2400" dirty="0"/>
              <a:t>Progress Report</a:t>
            </a:r>
            <a:endParaRPr lang="zh-TW" altLang="en-US" sz="2400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CBED1BEC-EA0D-4CB2-B34B-1B8D6DFCDF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23AB0-D4EA-4CF6-BB7E-E024BD643F2C}" type="slidenum">
              <a:rPr lang="zh-TW" altLang="en-US" smtClean="0"/>
              <a:t>46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820357895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3FAEBA33-50E2-4B78-9CF3-C77936E64A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76866"/>
            <a:ext cx="10515600" cy="1325563"/>
          </a:xfrm>
        </p:spPr>
        <p:txBody>
          <a:bodyPr/>
          <a:lstStyle/>
          <a:p>
            <a:r>
              <a:rPr lang="en-US" altLang="zh-TW" dirty="0"/>
              <a:t>Progress Report</a:t>
            </a:r>
            <a:endParaRPr lang="zh-TW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9DF3F901-9301-4EE7-9A26-D7BF72BD9A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23AB0-D4EA-4CF6-BB7E-E024BD643F2C}" type="slidenum">
              <a:rPr lang="zh-TW" altLang="en-US" smtClean="0"/>
              <a:t>47</a:t>
            </a:fld>
            <a:endParaRPr lang="zh-TW" altLang="en-US"/>
          </a:p>
        </p:txBody>
      </p:sp>
      <p:sp>
        <p:nvSpPr>
          <p:cNvPr id="35" name="內容版面配置區 34">
            <a:extLst>
              <a:ext uri="{FF2B5EF4-FFF2-40B4-BE49-F238E27FC236}">
                <a16:creationId xmlns:a16="http://schemas.microsoft.com/office/drawing/2014/main" id="{1002F4B7-2A81-F540-8248-3D828AC6822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55725"/>
            <a:ext cx="10515600" cy="4351338"/>
          </a:xfrm>
        </p:spPr>
        <p:txBody>
          <a:bodyPr/>
          <a:lstStyle/>
          <a:p>
            <a:r>
              <a:rPr lang="en-US" altLang="zh-TW" dirty="0"/>
              <a:t>Previous work: combine BYOT with self-supervised learning (failed)</a:t>
            </a:r>
          </a:p>
          <a:p>
            <a:pPr lvl="1"/>
            <a:r>
              <a:rPr lang="en-US" altLang="zh-TW" dirty="0"/>
              <a:t>One-stage: Self-distilling while self-supervised learning</a:t>
            </a:r>
          </a:p>
          <a:p>
            <a:pPr lvl="1"/>
            <a:r>
              <a:rPr lang="en-US" altLang="zh-TW" dirty="0"/>
              <a:t>Two-stage: Self-distilling after self-supervised learning </a:t>
            </a:r>
          </a:p>
          <a:p>
            <a:r>
              <a:rPr lang="en-US" altLang="zh-TW" dirty="0"/>
              <a:t>Results: Neither do they improve the performance compared to plain self-supervised method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C1C5DB93-C1D7-F54E-BA8B-D904D8272C5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7673" y="3760885"/>
            <a:ext cx="5336653" cy="29202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3744410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3FAEBA33-50E2-4B78-9CF3-C77936E64A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76866"/>
            <a:ext cx="10515600" cy="1325563"/>
          </a:xfrm>
        </p:spPr>
        <p:txBody>
          <a:bodyPr/>
          <a:lstStyle/>
          <a:p>
            <a:r>
              <a:rPr lang="en-US" altLang="zh-TW" dirty="0"/>
              <a:t>Progress Report</a:t>
            </a:r>
            <a:endParaRPr lang="zh-TW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9DF3F901-9301-4EE7-9A26-D7BF72BD9A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23AB0-D4EA-4CF6-BB7E-E024BD643F2C}" type="slidenum">
              <a:rPr lang="zh-TW" altLang="en-US" smtClean="0"/>
              <a:t>48</a:t>
            </a:fld>
            <a:endParaRPr lang="zh-TW" altLang="en-US"/>
          </a:p>
        </p:txBody>
      </p:sp>
      <p:sp>
        <p:nvSpPr>
          <p:cNvPr id="35" name="內容版面配置區 34">
            <a:extLst>
              <a:ext uri="{FF2B5EF4-FFF2-40B4-BE49-F238E27FC236}">
                <a16:creationId xmlns:a16="http://schemas.microsoft.com/office/drawing/2014/main" id="{1002F4B7-2A81-F540-8248-3D828AC6822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55724"/>
            <a:ext cx="10515600" cy="4883029"/>
          </a:xfrm>
        </p:spPr>
        <p:txBody>
          <a:bodyPr/>
          <a:lstStyle/>
          <a:p>
            <a:r>
              <a:rPr lang="en-US" altLang="zh-TW" dirty="0"/>
              <a:t>Given a downstream task, find the most suitable pretext task</a:t>
            </a:r>
          </a:p>
          <a:p>
            <a:pPr lvl="1"/>
            <a:r>
              <a:rPr lang="en-US" altLang="zh-TW" dirty="0"/>
              <a:t>Ex: Target task – object detection, pretext task - jigsaw puzzle? colorization?</a:t>
            </a:r>
          </a:p>
          <a:p>
            <a:pPr lvl="1"/>
            <a:r>
              <a:rPr lang="en-US" altLang="zh-TW" dirty="0"/>
              <a:t>There are many types of pretext tasks, are there some kinds of principles for choosing the best pretext task for my task?</a:t>
            </a:r>
          </a:p>
          <a:p>
            <a:r>
              <a:rPr lang="en-US" altLang="zh-TW" dirty="0"/>
              <a:t>TODO</a:t>
            </a:r>
          </a:p>
          <a:p>
            <a:pPr lvl="1"/>
            <a:r>
              <a:rPr lang="en-US" altLang="zh-TW" dirty="0"/>
              <a:t>Sorting and comparing the performance from various methods</a:t>
            </a:r>
          </a:p>
          <a:p>
            <a:pPr lvl="2"/>
            <a:r>
              <a:rPr lang="en-US" altLang="zh-TW" dirty="0"/>
              <a:t>Some methods can extract global image features, which are suitable for tasks like image classification, while others can extract local features that are suitable for semantic segmentations</a:t>
            </a:r>
          </a:p>
          <a:p>
            <a:pPr lvl="1"/>
            <a:r>
              <a:rPr lang="en-US" altLang="zh-TW" dirty="0"/>
              <a:t>Find out some connections between the tasks</a:t>
            </a:r>
          </a:p>
          <a:p>
            <a:pPr lvl="2"/>
            <a:r>
              <a:rPr lang="en-US" altLang="zh-TW" dirty="0"/>
              <a:t>The activations or attention of the representations</a:t>
            </a:r>
          </a:p>
          <a:p>
            <a:pPr lvl="2"/>
            <a:endParaRPr lang="en-US" altLang="zh-TW" dirty="0"/>
          </a:p>
        </p:txBody>
      </p:sp>
    </p:spTree>
    <p:extLst>
      <p:ext uri="{BB962C8B-B14F-4D97-AF65-F5344CB8AC3E}">
        <p14:creationId xmlns:p14="http://schemas.microsoft.com/office/powerpoint/2010/main" val="343774908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3FAEBA33-50E2-4B78-9CF3-C77936E64A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76866"/>
            <a:ext cx="10515600" cy="1325563"/>
          </a:xfrm>
        </p:spPr>
        <p:txBody>
          <a:bodyPr/>
          <a:lstStyle/>
          <a:p>
            <a:r>
              <a:rPr lang="en-US" altLang="zh-TW" dirty="0"/>
              <a:t>Introduction – Contrastive Learning</a:t>
            </a:r>
            <a:endParaRPr lang="zh-TW" altLang="en-US" dirty="0"/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015B15AE-1171-4509-9443-B4EDC942C42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253330"/>
            <a:ext cx="10515600" cy="5103019"/>
          </a:xfrm>
        </p:spPr>
        <p:txBody>
          <a:bodyPr/>
          <a:lstStyle/>
          <a:p>
            <a:r>
              <a:rPr lang="en-US" altLang="zh-TW" dirty="0"/>
              <a:t>Contrastive Learning</a:t>
            </a:r>
          </a:p>
          <a:p>
            <a:pPr lvl="1"/>
            <a:r>
              <a:rPr lang="en-US" altLang="zh-TW" dirty="0"/>
              <a:t>Idea: Similar samples have similar features, dissimilar samples have less similar features (very similar </a:t>
            </a:r>
            <a:r>
              <a:rPr lang="en-US" altLang="zh-TW"/>
              <a:t>to triplet </a:t>
            </a:r>
            <a:r>
              <a:rPr lang="en-US" altLang="zh-TW" dirty="0"/>
              <a:t>loss)</a:t>
            </a:r>
          </a:p>
          <a:p>
            <a:pPr lvl="1"/>
            <a:endParaRPr lang="en-US" altLang="zh-TW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5CCCB2E1-E1AE-4B24-B74E-0FA9F567B7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23AB0-D4EA-4CF6-BB7E-E024BD643F2C}" type="slidenum">
              <a:rPr lang="zh-TW" altLang="en-US" smtClean="0"/>
              <a:t>5</a:t>
            </a:fld>
            <a:endParaRPr lang="zh-TW" altLang="en-US"/>
          </a:p>
        </p:txBody>
      </p:sp>
      <p:grpSp>
        <p:nvGrpSpPr>
          <p:cNvPr id="34" name="群組 33">
            <a:extLst>
              <a:ext uri="{FF2B5EF4-FFF2-40B4-BE49-F238E27FC236}">
                <a16:creationId xmlns:a16="http://schemas.microsoft.com/office/drawing/2014/main" id="{DB054493-36FF-0E4D-A039-D16DDDC76F3E}"/>
              </a:ext>
            </a:extLst>
          </p:cNvPr>
          <p:cNvGrpSpPr/>
          <p:nvPr/>
        </p:nvGrpSpPr>
        <p:grpSpPr>
          <a:xfrm>
            <a:off x="1434846" y="2704849"/>
            <a:ext cx="3632200" cy="3632200"/>
            <a:chOff x="1434846" y="2704849"/>
            <a:chExt cx="3632200" cy="3632200"/>
          </a:xfrm>
        </p:grpSpPr>
        <p:grpSp>
          <p:nvGrpSpPr>
            <p:cNvPr id="25" name="群組 24">
              <a:extLst>
                <a:ext uri="{FF2B5EF4-FFF2-40B4-BE49-F238E27FC236}">
                  <a16:creationId xmlns:a16="http://schemas.microsoft.com/office/drawing/2014/main" id="{34A36596-5702-D844-824C-95E342AEDF1A}"/>
                </a:ext>
              </a:extLst>
            </p:cNvPr>
            <p:cNvGrpSpPr/>
            <p:nvPr/>
          </p:nvGrpSpPr>
          <p:grpSpPr>
            <a:xfrm>
              <a:off x="1434846" y="2704849"/>
              <a:ext cx="3632200" cy="3632200"/>
              <a:chOff x="1295400" y="2724149"/>
              <a:chExt cx="3632200" cy="3632200"/>
            </a:xfrm>
          </p:grpSpPr>
          <p:pic>
            <p:nvPicPr>
              <p:cNvPr id="13" name="圖片 12" descr="一張含有 貓, 哺乳類, 家貓, 尋找 的圖片&#10;&#10;自動產生的描述">
                <a:extLst>
                  <a:ext uri="{FF2B5EF4-FFF2-40B4-BE49-F238E27FC236}">
                    <a16:creationId xmlns:a16="http://schemas.microsoft.com/office/drawing/2014/main" id="{06AC0527-3503-1D43-AC40-3A6A02CD6BA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739900" y="3748878"/>
                <a:ext cx="812800" cy="800100"/>
              </a:xfrm>
              <a:prstGeom prst="rect">
                <a:avLst/>
              </a:prstGeom>
            </p:spPr>
          </p:pic>
          <p:pic>
            <p:nvPicPr>
              <p:cNvPr id="15" name="圖片 14" descr="一張含有 貓, 哺乳類, 家貓, 凝視 的圖片&#10;&#10;自動產生的描述">
                <a:extLst>
                  <a:ext uri="{FF2B5EF4-FFF2-40B4-BE49-F238E27FC236}">
                    <a16:creationId xmlns:a16="http://schemas.microsoft.com/office/drawing/2014/main" id="{8016A4C3-2C23-A740-9C36-D7C934D459F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632708" y="3429000"/>
                <a:ext cx="761492" cy="748800"/>
              </a:xfrm>
              <a:prstGeom prst="rect">
                <a:avLst/>
              </a:prstGeom>
            </p:spPr>
          </p:pic>
          <p:pic>
            <p:nvPicPr>
              <p:cNvPr id="17" name="圖片 16" descr="一張含有 文字, 飛機, 室外, 跑道 的圖片&#10;&#10;自動產生的描述">
                <a:extLst>
                  <a:ext uri="{FF2B5EF4-FFF2-40B4-BE49-F238E27FC236}">
                    <a16:creationId xmlns:a16="http://schemas.microsoft.com/office/drawing/2014/main" id="{9F32FDEF-FD82-3C43-A281-4235ABFD6E7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968500" y="4923378"/>
                <a:ext cx="762000" cy="800100"/>
              </a:xfrm>
              <a:prstGeom prst="rect">
                <a:avLst/>
              </a:prstGeom>
            </p:spPr>
          </p:pic>
          <p:sp>
            <p:nvSpPr>
              <p:cNvPr id="18" name="橢圓 17">
                <a:extLst>
                  <a:ext uri="{FF2B5EF4-FFF2-40B4-BE49-F238E27FC236}">
                    <a16:creationId xmlns:a16="http://schemas.microsoft.com/office/drawing/2014/main" id="{AC8FFFE8-6A11-8C4A-A92D-14BCA1F05145}"/>
                  </a:ext>
                </a:extLst>
              </p:cNvPr>
              <p:cNvSpPr/>
              <p:nvPr/>
            </p:nvSpPr>
            <p:spPr>
              <a:xfrm>
                <a:off x="1295400" y="2724149"/>
                <a:ext cx="3632200" cy="3632200"/>
              </a:xfrm>
              <a:prstGeom prst="ellipse">
                <a:avLst/>
              </a:prstGeom>
              <a:noFill/>
              <a:ln w="190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TW" altLang="en-US"/>
              </a:p>
            </p:txBody>
          </p:sp>
          <p:cxnSp>
            <p:nvCxnSpPr>
              <p:cNvPr id="20" name="直線接點 19">
                <a:extLst>
                  <a:ext uri="{FF2B5EF4-FFF2-40B4-BE49-F238E27FC236}">
                    <a16:creationId xmlns:a16="http://schemas.microsoft.com/office/drawing/2014/main" id="{B5AEDF46-F0BB-A34D-BDE5-E80F7AE90304}"/>
                  </a:ext>
                </a:extLst>
              </p:cNvPr>
              <p:cNvCxnSpPr>
                <a:stCxn id="13" idx="2"/>
                <a:endCxn id="17" idx="0"/>
              </p:cNvCxnSpPr>
              <p:nvPr/>
            </p:nvCxnSpPr>
            <p:spPr>
              <a:xfrm>
                <a:off x="2146300" y="4548978"/>
                <a:ext cx="203200" cy="374400"/>
              </a:xfrm>
              <a:prstGeom prst="line">
                <a:avLst/>
              </a:prstGeom>
              <a:ln w="28575">
                <a:solidFill>
                  <a:srgbClr val="FF0000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直線接點 22">
                <a:extLst>
                  <a:ext uri="{FF2B5EF4-FFF2-40B4-BE49-F238E27FC236}">
                    <a16:creationId xmlns:a16="http://schemas.microsoft.com/office/drawing/2014/main" id="{805A9FAB-A396-2142-846D-B87B6C4AECDD}"/>
                  </a:ext>
                </a:extLst>
              </p:cNvPr>
              <p:cNvCxnSpPr>
                <a:stCxn id="13" idx="3"/>
                <a:endCxn id="15" idx="1"/>
              </p:cNvCxnSpPr>
              <p:nvPr/>
            </p:nvCxnSpPr>
            <p:spPr>
              <a:xfrm flipV="1">
                <a:off x="2552700" y="3803400"/>
                <a:ext cx="1080008" cy="345528"/>
              </a:xfrm>
              <a:prstGeom prst="line">
                <a:avLst/>
              </a:prstGeom>
              <a:ln w="28575">
                <a:solidFill>
                  <a:schemeClr val="accent6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3" name="文字方塊 32">
              <a:extLst>
                <a:ext uri="{FF2B5EF4-FFF2-40B4-BE49-F238E27FC236}">
                  <a16:creationId xmlns:a16="http://schemas.microsoft.com/office/drawing/2014/main" id="{953B9C8D-B2D6-6E42-909C-DFEB21F2846E}"/>
                </a:ext>
              </a:extLst>
            </p:cNvPr>
            <p:cNvSpPr txBox="1"/>
            <p:nvPr/>
          </p:nvSpPr>
          <p:spPr>
            <a:xfrm>
              <a:off x="2628773" y="2843536"/>
              <a:ext cx="120675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en-US" altLang="zh-TW" sz="1400" dirty="0"/>
                <a:t>Feature Space</a:t>
              </a:r>
              <a:endParaRPr kumimoji="1" lang="zh-TW" altLang="en-US" sz="1400" dirty="0"/>
            </a:p>
          </p:txBody>
        </p:sp>
      </p:grpSp>
      <p:grpSp>
        <p:nvGrpSpPr>
          <p:cNvPr id="35" name="群組 34">
            <a:extLst>
              <a:ext uri="{FF2B5EF4-FFF2-40B4-BE49-F238E27FC236}">
                <a16:creationId xmlns:a16="http://schemas.microsoft.com/office/drawing/2014/main" id="{3D280199-8DF1-3145-9FF6-A2B5AAA415A2}"/>
              </a:ext>
            </a:extLst>
          </p:cNvPr>
          <p:cNvGrpSpPr/>
          <p:nvPr/>
        </p:nvGrpSpPr>
        <p:grpSpPr>
          <a:xfrm>
            <a:off x="7124954" y="2704849"/>
            <a:ext cx="3632200" cy="3632200"/>
            <a:chOff x="1434846" y="2704849"/>
            <a:chExt cx="3632200" cy="3632200"/>
          </a:xfrm>
        </p:grpSpPr>
        <p:grpSp>
          <p:nvGrpSpPr>
            <p:cNvPr id="36" name="群組 35">
              <a:extLst>
                <a:ext uri="{FF2B5EF4-FFF2-40B4-BE49-F238E27FC236}">
                  <a16:creationId xmlns:a16="http://schemas.microsoft.com/office/drawing/2014/main" id="{FCAEF057-BF89-144D-BDA0-9BA842A58E53}"/>
                </a:ext>
              </a:extLst>
            </p:cNvPr>
            <p:cNvGrpSpPr/>
            <p:nvPr/>
          </p:nvGrpSpPr>
          <p:grpSpPr>
            <a:xfrm>
              <a:off x="1434846" y="2704849"/>
              <a:ext cx="3632200" cy="3632200"/>
              <a:chOff x="1295400" y="2724149"/>
              <a:chExt cx="3632200" cy="3632200"/>
            </a:xfrm>
          </p:grpSpPr>
          <p:pic>
            <p:nvPicPr>
              <p:cNvPr id="38" name="圖片 37" descr="一張含有 貓, 哺乳類, 家貓, 尋找 的圖片&#10;&#10;自動產生的描述">
                <a:extLst>
                  <a:ext uri="{FF2B5EF4-FFF2-40B4-BE49-F238E27FC236}">
                    <a16:creationId xmlns:a16="http://schemas.microsoft.com/office/drawing/2014/main" id="{51F8E92B-B01C-E04C-9DD7-CF4F31A6E4A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739900" y="3748878"/>
                <a:ext cx="812800" cy="800100"/>
              </a:xfrm>
              <a:prstGeom prst="rect">
                <a:avLst/>
              </a:prstGeom>
            </p:spPr>
          </p:pic>
          <p:pic>
            <p:nvPicPr>
              <p:cNvPr id="39" name="圖片 38" descr="一張含有 貓, 哺乳類, 家貓, 凝視 的圖片&#10;&#10;自動產生的描述">
                <a:extLst>
                  <a:ext uri="{FF2B5EF4-FFF2-40B4-BE49-F238E27FC236}">
                    <a16:creationId xmlns:a16="http://schemas.microsoft.com/office/drawing/2014/main" id="{9BB72A19-FFEC-0745-A175-2F0FBF881D0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909443" y="3567357"/>
                <a:ext cx="761492" cy="748800"/>
              </a:xfrm>
              <a:prstGeom prst="rect">
                <a:avLst/>
              </a:prstGeom>
            </p:spPr>
          </p:pic>
          <p:pic>
            <p:nvPicPr>
              <p:cNvPr id="40" name="圖片 39" descr="一張含有 文字, 飛機, 室外, 跑道 的圖片&#10;&#10;自動產生的描述">
                <a:extLst>
                  <a:ext uri="{FF2B5EF4-FFF2-40B4-BE49-F238E27FC236}">
                    <a16:creationId xmlns:a16="http://schemas.microsoft.com/office/drawing/2014/main" id="{F2EAC19C-A6C7-7F4F-9DA1-6070979169C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315081" y="5323428"/>
                <a:ext cx="762000" cy="800100"/>
              </a:xfrm>
              <a:prstGeom prst="rect">
                <a:avLst/>
              </a:prstGeom>
            </p:spPr>
          </p:pic>
          <p:sp>
            <p:nvSpPr>
              <p:cNvPr id="41" name="橢圓 40">
                <a:extLst>
                  <a:ext uri="{FF2B5EF4-FFF2-40B4-BE49-F238E27FC236}">
                    <a16:creationId xmlns:a16="http://schemas.microsoft.com/office/drawing/2014/main" id="{41854C5B-0219-0143-8102-6081E92F7E64}"/>
                  </a:ext>
                </a:extLst>
              </p:cNvPr>
              <p:cNvSpPr/>
              <p:nvPr/>
            </p:nvSpPr>
            <p:spPr>
              <a:xfrm>
                <a:off x="1295400" y="2724149"/>
                <a:ext cx="3632200" cy="3632200"/>
              </a:xfrm>
              <a:prstGeom prst="ellipse">
                <a:avLst/>
              </a:prstGeom>
              <a:noFill/>
              <a:ln w="190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TW" altLang="en-US"/>
              </a:p>
            </p:txBody>
          </p:sp>
          <p:cxnSp>
            <p:nvCxnSpPr>
              <p:cNvPr id="42" name="直線接點 41">
                <a:extLst>
                  <a:ext uri="{FF2B5EF4-FFF2-40B4-BE49-F238E27FC236}">
                    <a16:creationId xmlns:a16="http://schemas.microsoft.com/office/drawing/2014/main" id="{841D5075-CA76-7E4E-9167-125D86F53E02}"/>
                  </a:ext>
                </a:extLst>
              </p:cNvPr>
              <p:cNvCxnSpPr>
                <a:stCxn id="38" idx="2"/>
                <a:endCxn id="40" idx="0"/>
              </p:cNvCxnSpPr>
              <p:nvPr/>
            </p:nvCxnSpPr>
            <p:spPr>
              <a:xfrm>
                <a:off x="2146300" y="4548978"/>
                <a:ext cx="1549781" cy="774450"/>
              </a:xfrm>
              <a:prstGeom prst="line">
                <a:avLst/>
              </a:prstGeom>
              <a:ln w="28575">
                <a:solidFill>
                  <a:srgbClr val="FF0000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" name="直線接點 42">
                <a:extLst>
                  <a:ext uri="{FF2B5EF4-FFF2-40B4-BE49-F238E27FC236}">
                    <a16:creationId xmlns:a16="http://schemas.microsoft.com/office/drawing/2014/main" id="{B7A548DA-325C-8749-A4F9-1DC6674C959C}"/>
                  </a:ext>
                </a:extLst>
              </p:cNvPr>
              <p:cNvCxnSpPr>
                <a:stCxn id="38" idx="3"/>
                <a:endCxn id="39" idx="1"/>
              </p:cNvCxnSpPr>
              <p:nvPr/>
            </p:nvCxnSpPr>
            <p:spPr>
              <a:xfrm flipV="1">
                <a:off x="2552700" y="3941757"/>
                <a:ext cx="356743" cy="207171"/>
              </a:xfrm>
              <a:prstGeom prst="line">
                <a:avLst/>
              </a:prstGeom>
              <a:ln w="28575">
                <a:solidFill>
                  <a:schemeClr val="accent6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7" name="文字方塊 36">
              <a:extLst>
                <a:ext uri="{FF2B5EF4-FFF2-40B4-BE49-F238E27FC236}">
                  <a16:creationId xmlns:a16="http://schemas.microsoft.com/office/drawing/2014/main" id="{00135301-ACC3-424F-941B-C007306FC036}"/>
                </a:ext>
              </a:extLst>
            </p:cNvPr>
            <p:cNvSpPr txBox="1"/>
            <p:nvPr/>
          </p:nvSpPr>
          <p:spPr>
            <a:xfrm>
              <a:off x="2628773" y="2843536"/>
              <a:ext cx="120675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en-US" altLang="zh-TW" sz="1400" dirty="0"/>
                <a:t>Feature Space</a:t>
              </a:r>
              <a:endParaRPr kumimoji="1" lang="zh-TW" altLang="en-US" sz="1400" dirty="0"/>
            </a:p>
          </p:txBody>
        </p:sp>
      </p:grpSp>
      <p:cxnSp>
        <p:nvCxnSpPr>
          <p:cNvPr id="48" name="直線箭頭接點 47">
            <a:extLst>
              <a:ext uri="{FF2B5EF4-FFF2-40B4-BE49-F238E27FC236}">
                <a16:creationId xmlns:a16="http://schemas.microsoft.com/office/drawing/2014/main" id="{7B058197-95D8-5F4C-B689-9F064EC7C334}"/>
              </a:ext>
            </a:extLst>
          </p:cNvPr>
          <p:cNvCxnSpPr/>
          <p:nvPr/>
        </p:nvCxnSpPr>
        <p:spPr>
          <a:xfrm>
            <a:off x="5302250" y="4529678"/>
            <a:ext cx="1587500" cy="0"/>
          </a:xfrm>
          <a:prstGeom prst="straightConnector1">
            <a:avLst/>
          </a:prstGeom>
          <a:ln w="38100">
            <a:solidFill>
              <a:schemeClr val="accent5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7220736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3FAEBA33-50E2-4B78-9CF3-C77936E64A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76866"/>
            <a:ext cx="10515600" cy="1325563"/>
          </a:xfrm>
        </p:spPr>
        <p:txBody>
          <a:bodyPr/>
          <a:lstStyle/>
          <a:p>
            <a:r>
              <a:rPr lang="en-US" altLang="zh-TW" dirty="0"/>
              <a:t>Introduction – Contrastive Learning</a:t>
            </a:r>
            <a:endParaRPr lang="zh-TW" altLang="en-US" dirty="0"/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015B15AE-1171-4509-9443-B4EDC942C42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253330"/>
            <a:ext cx="10515600" cy="5103019"/>
          </a:xfrm>
        </p:spPr>
        <p:txBody>
          <a:bodyPr/>
          <a:lstStyle/>
          <a:p>
            <a:r>
              <a:rPr lang="en-US" altLang="zh-TW" dirty="0"/>
              <a:t>Contrastive Learning</a:t>
            </a:r>
          </a:p>
          <a:p>
            <a:pPr lvl="1"/>
            <a:r>
              <a:rPr lang="en-US" altLang="zh-TW" dirty="0"/>
              <a:t>Common motivation: </a:t>
            </a:r>
            <a:r>
              <a:rPr lang="en-US" altLang="zh-TW" dirty="0" err="1"/>
              <a:t>InfoMax</a:t>
            </a:r>
            <a:r>
              <a:rPr lang="en-US" altLang="zh-TW" dirty="0"/>
              <a:t> principle [6]</a:t>
            </a:r>
          </a:p>
          <a:p>
            <a:pPr lvl="2"/>
            <a:r>
              <a:rPr lang="en-US" altLang="zh-TW" dirty="0"/>
              <a:t>We instantiate as maximizing the </a:t>
            </a:r>
            <a:r>
              <a:rPr lang="en-US" altLang="zh-TW" b="1" dirty="0"/>
              <a:t>mutual information (MI)</a:t>
            </a:r>
            <a:r>
              <a:rPr lang="en-US" altLang="zh-TW" dirty="0"/>
              <a:t> between views [4, 7]</a:t>
            </a:r>
          </a:p>
          <a:p>
            <a:pPr lvl="2"/>
            <a:endParaRPr lang="zh-TW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5CCCB2E1-E1AE-4B24-B74E-0FA9F567B7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23AB0-D4EA-4CF6-BB7E-E024BD643F2C}" type="slidenum">
              <a:rPr lang="zh-TW" altLang="en-US" smtClean="0"/>
              <a:t>6</a:t>
            </a:fld>
            <a:endParaRPr lang="zh-TW" altLang="en-US"/>
          </a:p>
        </p:txBody>
      </p:sp>
      <p:sp>
        <p:nvSpPr>
          <p:cNvPr id="10" name="文字方塊 9">
            <a:extLst>
              <a:ext uri="{FF2B5EF4-FFF2-40B4-BE49-F238E27FC236}">
                <a16:creationId xmlns:a16="http://schemas.microsoft.com/office/drawing/2014/main" id="{C85E91BE-24CF-0D45-97E7-15E1C67E9AE9}"/>
              </a:ext>
            </a:extLst>
          </p:cNvPr>
          <p:cNvSpPr txBox="1"/>
          <p:nvPr/>
        </p:nvSpPr>
        <p:spPr>
          <a:xfrm>
            <a:off x="334107" y="5935951"/>
            <a:ext cx="11523785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TW" sz="1100" dirty="0"/>
              <a:t>[4] </a:t>
            </a:r>
            <a:r>
              <a:rPr lang="en" altLang="zh-TW" sz="1100" dirty="0">
                <a:latin typeface="NimbusRomNo9L"/>
              </a:rPr>
              <a:t>Wu, Z., </a:t>
            </a:r>
            <a:r>
              <a:rPr lang="en" altLang="zh-TW" sz="1100" dirty="0" err="1">
                <a:latin typeface="NimbusRomNo9L"/>
              </a:rPr>
              <a:t>Xiong</a:t>
            </a:r>
            <a:r>
              <a:rPr lang="en" altLang="zh-TW" sz="1100" dirty="0">
                <a:latin typeface="NimbusRomNo9L"/>
              </a:rPr>
              <a:t>, Y., Yu, S. X., and Lin, D. Unsupervised feature learning via non-parametric instance discrimination. In </a:t>
            </a:r>
            <a:r>
              <a:rPr lang="en" altLang="zh-TW" sz="1100" i="1" dirty="0">
                <a:latin typeface="NimbusRomNo9L"/>
              </a:rPr>
              <a:t>Proceedings of the IEEE Conference on Computer Vision and Pattern Recognition</a:t>
            </a:r>
            <a:r>
              <a:rPr lang="en" altLang="zh-TW" sz="1100" dirty="0">
                <a:latin typeface="NimbusRomNo9L"/>
              </a:rPr>
              <a:t>, pp. 3733–3742, 2018. </a:t>
            </a:r>
            <a:endParaRPr kumimoji="1" lang="en-US" altLang="zh-TW" sz="1100" dirty="0"/>
          </a:p>
          <a:p>
            <a:r>
              <a:rPr kumimoji="1" lang="en-US" altLang="zh-TW" sz="1100" dirty="0"/>
              <a:t>[6] </a:t>
            </a:r>
            <a:r>
              <a:rPr lang="en" altLang="zh-TW" sz="1100" dirty="0" err="1">
                <a:latin typeface="NimbusRomNo9L"/>
              </a:rPr>
              <a:t>Linsker</a:t>
            </a:r>
            <a:r>
              <a:rPr lang="en" altLang="zh-TW" sz="1100" dirty="0">
                <a:latin typeface="NimbusRomNo9L"/>
              </a:rPr>
              <a:t>, R. Self-organization in a perceptual network. </a:t>
            </a:r>
            <a:r>
              <a:rPr lang="en" altLang="zh-TW" sz="1100" i="1" dirty="0">
                <a:latin typeface="NimbusRomNo9L"/>
              </a:rPr>
              <a:t>Computer</a:t>
            </a:r>
            <a:r>
              <a:rPr lang="en" altLang="zh-TW" sz="1100" dirty="0">
                <a:latin typeface="NimbusRomNo9L"/>
              </a:rPr>
              <a:t>, 21(3):105–117, 1988. </a:t>
            </a:r>
          </a:p>
          <a:p>
            <a:r>
              <a:rPr lang="en" altLang="zh-TW" sz="1100" dirty="0">
                <a:latin typeface="NimbusRomNo9L"/>
              </a:rPr>
              <a:t>[7] Bachman, P., </a:t>
            </a:r>
            <a:r>
              <a:rPr lang="en" altLang="zh-TW" sz="1100" dirty="0" err="1">
                <a:latin typeface="NimbusRomNo9L"/>
              </a:rPr>
              <a:t>Hjelm</a:t>
            </a:r>
            <a:r>
              <a:rPr lang="en" altLang="zh-TW" sz="1100" dirty="0">
                <a:latin typeface="NimbusRomNo9L"/>
              </a:rPr>
              <a:t>, R. D., and </a:t>
            </a:r>
            <a:r>
              <a:rPr lang="en" altLang="zh-TW" sz="1100" dirty="0" err="1">
                <a:latin typeface="NimbusRomNo9L"/>
              </a:rPr>
              <a:t>Buchwalter</a:t>
            </a:r>
            <a:r>
              <a:rPr lang="en" altLang="zh-TW" sz="1100" dirty="0">
                <a:latin typeface="NimbusRomNo9L"/>
              </a:rPr>
              <a:t>, W. Learning representations by maximizing mutual information across views. In Advances in Neural Information Processing Systems, pp. 15509–15519, 2019. </a:t>
            </a:r>
            <a:endParaRPr lang="en" altLang="zh-TW" sz="1100" dirty="0"/>
          </a:p>
        </p:txBody>
      </p:sp>
      <p:pic>
        <p:nvPicPr>
          <p:cNvPr id="6" name="圖片 5">
            <a:extLst>
              <a:ext uri="{FF2B5EF4-FFF2-40B4-BE49-F238E27FC236}">
                <a16:creationId xmlns:a16="http://schemas.microsoft.com/office/drawing/2014/main" id="{AE9FEDEA-AB4D-7C4C-9181-447AD3C93FD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91574" y="2465274"/>
            <a:ext cx="4008850" cy="34706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55474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3FAEBA33-50E2-4B78-9CF3-C77936E64A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76866"/>
            <a:ext cx="10515600" cy="1325563"/>
          </a:xfrm>
        </p:spPr>
        <p:txBody>
          <a:bodyPr/>
          <a:lstStyle/>
          <a:p>
            <a:r>
              <a:rPr lang="en-US" altLang="zh-TW" dirty="0"/>
              <a:t>Introduction – Contrastive Learning</a:t>
            </a:r>
            <a:endParaRPr lang="zh-TW" altLang="en-US" dirty="0"/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015B15AE-1171-4509-9443-B4EDC942C42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253330"/>
            <a:ext cx="10515600" cy="5103019"/>
          </a:xfrm>
        </p:spPr>
        <p:txBody>
          <a:bodyPr/>
          <a:lstStyle/>
          <a:p>
            <a:r>
              <a:rPr lang="en-US" altLang="zh-TW" dirty="0"/>
              <a:t>Contrastive Learning</a:t>
            </a:r>
          </a:p>
          <a:p>
            <a:pPr lvl="1"/>
            <a:r>
              <a:rPr lang="en-US" altLang="zh-TW" dirty="0"/>
              <a:t>Common motivation: </a:t>
            </a:r>
            <a:r>
              <a:rPr lang="en-US" altLang="zh-TW" dirty="0" err="1"/>
              <a:t>InfoMax</a:t>
            </a:r>
            <a:r>
              <a:rPr lang="en-US" altLang="zh-TW" dirty="0"/>
              <a:t> principle [6]</a:t>
            </a:r>
          </a:p>
          <a:p>
            <a:pPr lvl="2"/>
            <a:r>
              <a:rPr lang="en-US" altLang="zh-TW" dirty="0"/>
              <a:t>We instantiate as maximizing the </a:t>
            </a:r>
            <a:r>
              <a:rPr lang="en-US" altLang="zh-TW" b="1" dirty="0"/>
              <a:t>mutual information (MI)</a:t>
            </a:r>
            <a:r>
              <a:rPr lang="en-US" altLang="zh-TW" dirty="0"/>
              <a:t> between views [4, 7]</a:t>
            </a:r>
          </a:p>
          <a:p>
            <a:r>
              <a:rPr lang="en-US" altLang="zh-TW" dirty="0"/>
              <a:t>Problem</a:t>
            </a:r>
          </a:p>
          <a:p>
            <a:pPr lvl="1"/>
            <a:r>
              <a:rPr lang="en-US" altLang="zh-TW" dirty="0"/>
              <a:t>The interpretation is not consistent with the actual behavior</a:t>
            </a:r>
          </a:p>
          <a:p>
            <a:pPr lvl="2"/>
            <a:r>
              <a:rPr lang="en-US" altLang="zh-TW" dirty="0"/>
              <a:t>Optimizing a tighter bound on MI can lead to worse representations [8]</a:t>
            </a:r>
          </a:p>
          <a:p>
            <a:pPr lvl="1"/>
            <a:endParaRPr lang="zh-TW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5CCCB2E1-E1AE-4B24-B74E-0FA9F567B7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23AB0-D4EA-4CF6-BB7E-E024BD643F2C}" type="slidenum">
              <a:rPr lang="zh-TW" altLang="en-US" smtClean="0"/>
              <a:t>7</a:t>
            </a:fld>
            <a:endParaRPr lang="zh-TW" altLang="en-US"/>
          </a:p>
        </p:txBody>
      </p:sp>
      <p:sp>
        <p:nvSpPr>
          <p:cNvPr id="10" name="文字方塊 9">
            <a:extLst>
              <a:ext uri="{FF2B5EF4-FFF2-40B4-BE49-F238E27FC236}">
                <a16:creationId xmlns:a16="http://schemas.microsoft.com/office/drawing/2014/main" id="{C85E91BE-24CF-0D45-97E7-15E1C67E9AE9}"/>
              </a:ext>
            </a:extLst>
          </p:cNvPr>
          <p:cNvSpPr txBox="1"/>
          <p:nvPr/>
        </p:nvSpPr>
        <p:spPr>
          <a:xfrm>
            <a:off x="334107" y="5643851"/>
            <a:ext cx="11523785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TW" sz="1100" dirty="0"/>
              <a:t>[4] </a:t>
            </a:r>
            <a:r>
              <a:rPr lang="en" altLang="zh-TW" sz="1100" dirty="0">
                <a:latin typeface="NimbusRomNo9L"/>
              </a:rPr>
              <a:t>Wu, Z., </a:t>
            </a:r>
            <a:r>
              <a:rPr lang="en" altLang="zh-TW" sz="1100" dirty="0" err="1">
                <a:latin typeface="NimbusRomNo9L"/>
              </a:rPr>
              <a:t>Xiong</a:t>
            </a:r>
            <a:r>
              <a:rPr lang="en" altLang="zh-TW" sz="1100" dirty="0">
                <a:latin typeface="NimbusRomNo9L"/>
              </a:rPr>
              <a:t>, Y., Yu, S. X., and Lin, D. Unsupervised feature learning via non-parametric instance discrimination. In </a:t>
            </a:r>
            <a:r>
              <a:rPr lang="en" altLang="zh-TW" sz="1100" i="1" dirty="0">
                <a:latin typeface="NimbusRomNo9L"/>
              </a:rPr>
              <a:t>Proceedings of the IEEE Conference on Computer Vision and Pattern Recognition</a:t>
            </a:r>
            <a:r>
              <a:rPr lang="en" altLang="zh-TW" sz="1100" dirty="0">
                <a:latin typeface="NimbusRomNo9L"/>
              </a:rPr>
              <a:t>, pp. 3733–3742, 2018. </a:t>
            </a:r>
            <a:endParaRPr kumimoji="1" lang="en-US" altLang="zh-TW" sz="1100" dirty="0"/>
          </a:p>
          <a:p>
            <a:r>
              <a:rPr kumimoji="1" lang="en-US" altLang="zh-TW" sz="1100" dirty="0"/>
              <a:t>[6] </a:t>
            </a:r>
            <a:r>
              <a:rPr lang="en" altLang="zh-TW" sz="1100" dirty="0" err="1">
                <a:latin typeface="NimbusRomNo9L"/>
              </a:rPr>
              <a:t>Linsker</a:t>
            </a:r>
            <a:r>
              <a:rPr lang="en" altLang="zh-TW" sz="1100" dirty="0">
                <a:latin typeface="NimbusRomNo9L"/>
              </a:rPr>
              <a:t>, R. Self-organization in a perceptual network. </a:t>
            </a:r>
            <a:r>
              <a:rPr lang="en" altLang="zh-TW" sz="1100" i="1" dirty="0">
                <a:latin typeface="NimbusRomNo9L"/>
              </a:rPr>
              <a:t>Computer</a:t>
            </a:r>
            <a:r>
              <a:rPr lang="en" altLang="zh-TW" sz="1100" dirty="0">
                <a:latin typeface="NimbusRomNo9L"/>
              </a:rPr>
              <a:t>, 21(3):105–117, 1988. </a:t>
            </a:r>
          </a:p>
          <a:p>
            <a:r>
              <a:rPr lang="en" altLang="zh-TW" sz="1100" dirty="0">
                <a:latin typeface="NimbusRomNo9L"/>
              </a:rPr>
              <a:t>[7] Bachman, P., </a:t>
            </a:r>
            <a:r>
              <a:rPr lang="en" altLang="zh-TW" sz="1100" dirty="0" err="1">
                <a:latin typeface="NimbusRomNo9L"/>
              </a:rPr>
              <a:t>Hjelm</a:t>
            </a:r>
            <a:r>
              <a:rPr lang="en" altLang="zh-TW" sz="1100" dirty="0">
                <a:latin typeface="NimbusRomNo9L"/>
              </a:rPr>
              <a:t>, R. D., and </a:t>
            </a:r>
            <a:r>
              <a:rPr lang="en" altLang="zh-TW" sz="1100" dirty="0" err="1">
                <a:latin typeface="NimbusRomNo9L"/>
              </a:rPr>
              <a:t>Buchwalter</a:t>
            </a:r>
            <a:r>
              <a:rPr lang="en" altLang="zh-TW" sz="1100" dirty="0">
                <a:latin typeface="NimbusRomNo9L"/>
              </a:rPr>
              <a:t>, W. Learning representations by maximizing mutual information across views. In Advances in Neural Information Processing Systems, pp. 15509–15519, 2019. </a:t>
            </a:r>
          </a:p>
          <a:p>
            <a:r>
              <a:rPr kumimoji="1" lang="en-US" altLang="zh-TW" sz="1100" dirty="0"/>
              <a:t>[8] </a:t>
            </a:r>
            <a:r>
              <a:rPr lang="en" altLang="zh-TW" sz="1100" dirty="0" err="1">
                <a:latin typeface="NimbusRomNo9L"/>
              </a:rPr>
              <a:t>Tschannen</a:t>
            </a:r>
            <a:r>
              <a:rPr lang="en" altLang="zh-TW" sz="1100" dirty="0">
                <a:latin typeface="NimbusRomNo9L"/>
              </a:rPr>
              <a:t>, M., </a:t>
            </a:r>
            <a:r>
              <a:rPr lang="en" altLang="zh-TW" sz="1100" dirty="0" err="1">
                <a:latin typeface="NimbusRomNo9L"/>
              </a:rPr>
              <a:t>Djolonga</a:t>
            </a:r>
            <a:r>
              <a:rPr lang="en" altLang="zh-TW" sz="1100" dirty="0">
                <a:latin typeface="NimbusRomNo9L"/>
              </a:rPr>
              <a:t>, J., Rubenstein, P. K., </a:t>
            </a:r>
            <a:r>
              <a:rPr lang="en" altLang="zh-TW" sz="1100" dirty="0" err="1">
                <a:latin typeface="NimbusRomNo9L"/>
              </a:rPr>
              <a:t>Gelly</a:t>
            </a:r>
            <a:r>
              <a:rPr lang="en" altLang="zh-TW" sz="1100" dirty="0">
                <a:latin typeface="NimbusRomNo9L"/>
              </a:rPr>
              <a:t>, S., and Lu- </a:t>
            </a:r>
            <a:r>
              <a:rPr lang="en" altLang="zh-TW" sz="1100" dirty="0" err="1">
                <a:latin typeface="NimbusRomNo9L"/>
              </a:rPr>
              <a:t>cic</a:t>
            </a:r>
            <a:r>
              <a:rPr lang="en" altLang="zh-TW" sz="1100" dirty="0">
                <a:latin typeface="NimbusRomNo9L"/>
              </a:rPr>
              <a:t>, M. On mutual information maximization for representation learning. </a:t>
            </a:r>
            <a:r>
              <a:rPr lang="en" altLang="zh-TW" sz="1100" dirty="0" err="1">
                <a:latin typeface="NimbusRomNo9L"/>
              </a:rPr>
              <a:t>arXiv</a:t>
            </a:r>
            <a:r>
              <a:rPr lang="en" altLang="zh-TW" sz="1100" dirty="0">
                <a:latin typeface="NimbusRomNo9L"/>
              </a:rPr>
              <a:t> preprint arXiv:1907.13625, 2019. </a:t>
            </a:r>
          </a:p>
        </p:txBody>
      </p:sp>
    </p:spTree>
    <p:extLst>
      <p:ext uri="{BB962C8B-B14F-4D97-AF65-F5344CB8AC3E}">
        <p14:creationId xmlns:p14="http://schemas.microsoft.com/office/powerpoint/2010/main" val="43251374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3FAEBA33-50E2-4B78-9CF3-C77936E64A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76866"/>
            <a:ext cx="10515600" cy="1325563"/>
          </a:xfrm>
        </p:spPr>
        <p:txBody>
          <a:bodyPr/>
          <a:lstStyle/>
          <a:p>
            <a:r>
              <a:rPr lang="en-US" altLang="zh-TW" dirty="0"/>
              <a:t>Introduction – Unit Hypersphere</a:t>
            </a:r>
            <a:endParaRPr lang="zh-TW" alt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內容版面配置區 2">
                <a:extLst>
                  <a:ext uri="{FF2B5EF4-FFF2-40B4-BE49-F238E27FC236}">
                    <a16:creationId xmlns:a16="http://schemas.microsoft.com/office/drawing/2014/main" id="{015B15AE-1171-4509-9443-B4EDC942C423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838200" y="1253330"/>
                <a:ext cx="10515600" cy="5103019"/>
              </a:xfrm>
            </p:spPr>
            <p:txBody>
              <a:bodyPr/>
              <a:lstStyle/>
              <a:p>
                <a:r>
                  <a:rPr lang="en-US" altLang="zh-TW" dirty="0"/>
                  <a:t>Unit hypersphere</a:t>
                </a:r>
              </a:p>
              <a:p>
                <a:pPr lvl="1"/>
                <a:r>
                  <a:rPr lang="en-US" altLang="zh-TW" dirty="0"/>
                  <a:t>Where the representations are unit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TW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TW" b="0" i="1" smtClean="0">
                            <a:latin typeface="Cambria Math" panose="02040503050406030204" pitchFamily="18" charset="0"/>
                          </a:rPr>
                          <m:t>ℓ</m:t>
                        </m:r>
                      </m:e>
                      <m:sub>
                        <m:r>
                          <a:rPr lang="en-US" altLang="zh-TW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TW" dirty="0"/>
                  <a:t> norm features</a:t>
                </a:r>
              </a:p>
              <a:p>
                <a:r>
                  <a:rPr lang="en-US" altLang="zh-TW" dirty="0"/>
                  <a:t>Restricting the output feature space to the unit hypersphere leads to several traits</a:t>
                </a:r>
              </a:p>
              <a:p>
                <a:pPr lvl="1"/>
                <a:r>
                  <a:rPr lang="en" altLang="zh-TW" dirty="0"/>
                  <a:t>Fixed-norm vectors are known to improve training 			    stability in modern machine learning [9]</a:t>
                </a:r>
              </a:p>
              <a:p>
                <a:pPr lvl="1"/>
                <a:r>
                  <a:rPr lang="en" altLang="zh-TW" dirty="0"/>
                  <a:t>If features of a class are sufficiently well clustered, 			          they are linearly separable with the rest of feature 			        space</a:t>
                </a:r>
              </a:p>
              <a:p>
                <a:pPr lvl="1"/>
                <a:endParaRPr lang="en" altLang="zh-TW" dirty="0"/>
              </a:p>
              <a:p>
                <a:pPr lvl="1"/>
                <a:endParaRPr lang="en-US" altLang="zh-TW" dirty="0"/>
              </a:p>
              <a:p>
                <a:pPr lvl="1"/>
                <a:endParaRPr lang="zh-TW" altLang="en-US" dirty="0"/>
              </a:p>
            </p:txBody>
          </p:sp>
        </mc:Choice>
        <mc:Fallback xmlns="">
          <p:sp>
            <p:nvSpPr>
              <p:cNvPr id="3" name="內容版面配置區 2">
                <a:extLst>
                  <a:ext uri="{FF2B5EF4-FFF2-40B4-BE49-F238E27FC236}">
                    <a16:creationId xmlns:a16="http://schemas.microsoft.com/office/drawing/2014/main" id="{015B15AE-1171-4509-9443-B4EDC942C423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838200" y="1253330"/>
                <a:ext cx="10515600" cy="5103019"/>
              </a:xfrm>
              <a:blipFill>
                <a:blip r:embed="rId2"/>
                <a:stretch>
                  <a:fillRect l="-1086" t="-1985"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5CCCB2E1-E1AE-4B24-B74E-0FA9F567B7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23AB0-D4EA-4CF6-BB7E-E024BD643F2C}" type="slidenum">
              <a:rPr lang="zh-TW" altLang="en-US" smtClean="0"/>
              <a:t>8</a:t>
            </a:fld>
            <a:endParaRPr lang="zh-TW" altLang="en-US"/>
          </a:p>
        </p:txBody>
      </p:sp>
      <p:sp>
        <p:nvSpPr>
          <p:cNvPr id="10" name="文字方塊 9">
            <a:extLst>
              <a:ext uri="{FF2B5EF4-FFF2-40B4-BE49-F238E27FC236}">
                <a16:creationId xmlns:a16="http://schemas.microsoft.com/office/drawing/2014/main" id="{C85E91BE-24CF-0D45-97E7-15E1C67E9AE9}"/>
              </a:ext>
            </a:extLst>
          </p:cNvPr>
          <p:cNvSpPr txBox="1"/>
          <p:nvPr/>
        </p:nvSpPr>
        <p:spPr>
          <a:xfrm>
            <a:off x="334107" y="6438202"/>
            <a:ext cx="1152378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TW" sz="1100" dirty="0"/>
              <a:t>[9] </a:t>
            </a:r>
            <a:r>
              <a:rPr lang="en" altLang="zh-TW" sz="1100" dirty="0">
                <a:latin typeface="NimbusRomNo9L"/>
              </a:rPr>
              <a:t>Xu, J. and Durrett, G. Spherical latent spaces for stable variational autoencoders. In Proceedings of the 2018 Conference on </a:t>
            </a:r>
            <a:r>
              <a:rPr lang="en" altLang="zh-TW" sz="1100" dirty="0" err="1">
                <a:latin typeface="NimbusRomNo9L"/>
              </a:rPr>
              <a:t>Empir</a:t>
            </a:r>
            <a:r>
              <a:rPr lang="en" altLang="zh-TW" sz="1100" dirty="0">
                <a:latin typeface="NimbusRomNo9L"/>
              </a:rPr>
              <a:t>- </a:t>
            </a:r>
            <a:r>
              <a:rPr lang="en" altLang="zh-TW" sz="1100" dirty="0" err="1">
                <a:latin typeface="NimbusRomNo9L"/>
              </a:rPr>
              <a:t>ical</a:t>
            </a:r>
            <a:r>
              <a:rPr lang="en" altLang="zh-TW" sz="1100" dirty="0">
                <a:latin typeface="NimbusRomNo9L"/>
              </a:rPr>
              <a:t> Methods in Natural Language Processing, pp. 4503–4513, 2018. </a:t>
            </a:r>
          </a:p>
        </p:txBody>
      </p:sp>
      <p:pic>
        <p:nvPicPr>
          <p:cNvPr id="6" name="圖片 5" descr="一張含有 文字, 室內, 向量圖形 的圖片&#10;&#10;自動產生的描述">
            <a:extLst>
              <a:ext uri="{FF2B5EF4-FFF2-40B4-BE49-F238E27FC236}">
                <a16:creationId xmlns:a16="http://schemas.microsoft.com/office/drawing/2014/main" id="{E9764F92-4740-C84E-98F3-1A55EC98E6B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1499" y="2692399"/>
            <a:ext cx="4106012" cy="355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966614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3FAEBA33-50E2-4B78-9CF3-C77936E64A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76866"/>
            <a:ext cx="10515600" cy="1325563"/>
          </a:xfrm>
        </p:spPr>
        <p:txBody>
          <a:bodyPr/>
          <a:lstStyle/>
          <a:p>
            <a:r>
              <a:rPr lang="en-US" altLang="zh-TW" dirty="0"/>
              <a:t>Introduction – Unit Hypersphere</a:t>
            </a:r>
            <a:endParaRPr lang="zh-TW" altLang="en-US" dirty="0"/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015B15AE-1171-4509-9443-B4EDC942C42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253330"/>
            <a:ext cx="10515600" cy="5103019"/>
          </a:xfrm>
        </p:spPr>
        <p:txBody>
          <a:bodyPr/>
          <a:lstStyle/>
          <a:p>
            <a:r>
              <a:rPr lang="en-US" altLang="zh-TW" dirty="0"/>
              <a:t>Problem</a:t>
            </a:r>
          </a:p>
          <a:p>
            <a:pPr lvl="1"/>
            <a:r>
              <a:rPr lang="en-US" altLang="zh-TW" dirty="0"/>
              <a:t>Not all the encoders that map onto it are created equal</a:t>
            </a:r>
          </a:p>
          <a:p>
            <a:pPr lvl="1"/>
            <a:r>
              <a:rPr lang="en-US" altLang="zh-TW" dirty="0"/>
              <a:t>Recent works argue that representations </a:t>
            </a:r>
            <a:r>
              <a:rPr lang="en" altLang="zh-TW" dirty="0"/>
              <a:t>should additionally be invariant to unnecessary details, and preserve as much information as possible [10, 5, 11]</a:t>
            </a:r>
          </a:p>
          <a:p>
            <a:pPr lvl="1"/>
            <a:endParaRPr lang="en" altLang="zh-TW" dirty="0"/>
          </a:p>
          <a:p>
            <a:pPr lvl="1"/>
            <a:endParaRPr lang="en" altLang="zh-TW" dirty="0"/>
          </a:p>
          <a:p>
            <a:pPr lvl="1"/>
            <a:endParaRPr lang="en-US" altLang="zh-TW" dirty="0"/>
          </a:p>
          <a:p>
            <a:pPr lvl="1"/>
            <a:endParaRPr lang="zh-TW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5CCCB2E1-E1AE-4B24-B74E-0FA9F567B7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23AB0-D4EA-4CF6-BB7E-E024BD643F2C}" type="slidenum">
              <a:rPr lang="zh-TW" altLang="en-US" smtClean="0"/>
              <a:t>9</a:t>
            </a:fld>
            <a:endParaRPr lang="zh-TW" altLang="en-US"/>
          </a:p>
        </p:txBody>
      </p:sp>
      <p:sp>
        <p:nvSpPr>
          <p:cNvPr id="10" name="文字方塊 9">
            <a:extLst>
              <a:ext uri="{FF2B5EF4-FFF2-40B4-BE49-F238E27FC236}">
                <a16:creationId xmlns:a16="http://schemas.microsoft.com/office/drawing/2014/main" id="{C85E91BE-24CF-0D45-97E7-15E1C67E9AE9}"/>
              </a:ext>
            </a:extLst>
          </p:cNvPr>
          <p:cNvSpPr txBox="1"/>
          <p:nvPr/>
        </p:nvSpPr>
        <p:spPr>
          <a:xfrm>
            <a:off x="334107" y="5904802"/>
            <a:ext cx="1152378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TW" sz="1100" dirty="0"/>
              <a:t>[5] </a:t>
            </a:r>
            <a:r>
              <a:rPr lang="en" altLang="zh-TW" sz="1100" dirty="0">
                <a:latin typeface="NimbusRomNo9L"/>
              </a:rPr>
              <a:t>Tian, Y., Krishnan, D., and Isola, P. Contrastive multi-view coding. </a:t>
            </a:r>
            <a:r>
              <a:rPr lang="en" altLang="zh-TW" sz="1100" i="1" dirty="0" err="1">
                <a:latin typeface="NimbusRomNo9L"/>
              </a:rPr>
              <a:t>arXiv</a:t>
            </a:r>
            <a:r>
              <a:rPr lang="en" altLang="zh-TW" sz="1100" i="1" dirty="0">
                <a:latin typeface="NimbusRomNo9L"/>
              </a:rPr>
              <a:t> preprint arXiv:1906.05849</a:t>
            </a:r>
            <a:r>
              <a:rPr lang="en" altLang="zh-TW" sz="1100" dirty="0">
                <a:latin typeface="NimbusRomNo9L"/>
              </a:rPr>
              <a:t>, 2019. </a:t>
            </a:r>
            <a:endParaRPr kumimoji="1" lang="en-US" altLang="zh-TW" sz="1100" dirty="0"/>
          </a:p>
          <a:p>
            <a:r>
              <a:rPr kumimoji="1" lang="en-US" altLang="zh-TW" sz="1100" dirty="0"/>
              <a:t>[10] </a:t>
            </a:r>
            <a:r>
              <a:rPr lang="en" altLang="zh-TW" sz="1100" dirty="0">
                <a:latin typeface="NimbusRomNo9L"/>
              </a:rPr>
              <a:t>Oord, A. v. d., Li, Y., and </a:t>
            </a:r>
            <a:r>
              <a:rPr lang="en" altLang="zh-TW" sz="1100" dirty="0" err="1">
                <a:latin typeface="NimbusRomNo9L"/>
              </a:rPr>
              <a:t>Vinyals</a:t>
            </a:r>
            <a:r>
              <a:rPr lang="en" altLang="zh-TW" sz="1100" dirty="0">
                <a:latin typeface="NimbusRomNo9L"/>
              </a:rPr>
              <a:t>, O. Representation learning with contrastive predictive coding. </a:t>
            </a:r>
            <a:r>
              <a:rPr lang="en" altLang="zh-TW" sz="1100" dirty="0" err="1">
                <a:latin typeface="NimbusRomNo9L"/>
              </a:rPr>
              <a:t>arXiv</a:t>
            </a:r>
            <a:r>
              <a:rPr lang="en" altLang="zh-TW" sz="1100" dirty="0">
                <a:latin typeface="NimbusRomNo9L"/>
              </a:rPr>
              <a:t> preprint arXiv:1807.03748, 2018. </a:t>
            </a:r>
          </a:p>
          <a:p>
            <a:r>
              <a:rPr lang="en" altLang="zh-TW" sz="1100" dirty="0">
                <a:latin typeface="NimbusRomNo9L"/>
              </a:rPr>
              <a:t>[11] </a:t>
            </a:r>
            <a:r>
              <a:rPr lang="en" altLang="zh-TW" sz="1100" dirty="0" err="1">
                <a:latin typeface="NimbusRomNo9L"/>
              </a:rPr>
              <a:t>Hjelm</a:t>
            </a:r>
            <a:r>
              <a:rPr lang="en" altLang="zh-TW" sz="1100" dirty="0">
                <a:latin typeface="NimbusRomNo9L"/>
              </a:rPr>
              <a:t>, R. D., Fedorov, A., Lavoie-</a:t>
            </a:r>
            <a:r>
              <a:rPr lang="en" altLang="zh-TW" sz="1100" dirty="0" err="1">
                <a:latin typeface="NimbusRomNo9L"/>
              </a:rPr>
              <a:t>Marchildon</a:t>
            </a:r>
            <a:r>
              <a:rPr lang="en" altLang="zh-TW" sz="1100" dirty="0">
                <a:latin typeface="NimbusRomNo9L"/>
              </a:rPr>
              <a:t>, S., Grewal, K., Bachman, P., </a:t>
            </a:r>
            <a:r>
              <a:rPr lang="en" altLang="zh-TW" sz="1100" dirty="0" err="1">
                <a:latin typeface="NimbusRomNo9L"/>
              </a:rPr>
              <a:t>Trischler</a:t>
            </a:r>
            <a:r>
              <a:rPr lang="en" altLang="zh-TW" sz="1100" dirty="0">
                <a:latin typeface="NimbusRomNo9L"/>
              </a:rPr>
              <a:t>, A., and </a:t>
            </a:r>
            <a:r>
              <a:rPr lang="en" altLang="zh-TW" sz="1100" dirty="0" err="1">
                <a:latin typeface="NimbusRomNo9L"/>
              </a:rPr>
              <a:t>Bengio</a:t>
            </a:r>
            <a:r>
              <a:rPr lang="en" altLang="zh-TW" sz="1100" dirty="0">
                <a:latin typeface="NimbusRomNo9L"/>
              </a:rPr>
              <a:t>, Y. Learning deep </a:t>
            </a:r>
            <a:r>
              <a:rPr lang="en" altLang="zh-TW" sz="1100" dirty="0" err="1">
                <a:latin typeface="NimbusRomNo9L"/>
              </a:rPr>
              <a:t>repre-entations</a:t>
            </a:r>
            <a:r>
              <a:rPr lang="en" altLang="zh-TW" sz="1100" dirty="0">
                <a:latin typeface="NimbusRomNo9L"/>
              </a:rPr>
              <a:t> by mutual information estimation and maximization. </a:t>
            </a:r>
            <a:r>
              <a:rPr lang="en" altLang="zh-TW" sz="1100" dirty="0" err="1">
                <a:latin typeface="NimbusRomNo9L"/>
              </a:rPr>
              <a:t>arXiv</a:t>
            </a:r>
            <a:r>
              <a:rPr lang="en" altLang="zh-TW" sz="1100" dirty="0">
                <a:latin typeface="NimbusRomNo9L"/>
              </a:rPr>
              <a:t> preprint arXiv:1808.06670, 2018. </a:t>
            </a:r>
          </a:p>
        </p:txBody>
      </p:sp>
      <p:pic>
        <p:nvPicPr>
          <p:cNvPr id="8" name="圖片 7">
            <a:extLst>
              <a:ext uri="{FF2B5EF4-FFF2-40B4-BE49-F238E27FC236}">
                <a16:creationId xmlns:a16="http://schemas.microsoft.com/office/drawing/2014/main" id="{D60108FE-6729-7645-88F9-9077CFD24A9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393"/>
          <a:stretch/>
        </p:blipFill>
        <p:spPr>
          <a:xfrm>
            <a:off x="4294790" y="2879257"/>
            <a:ext cx="3602417" cy="29881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648292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Knowledge Distillation Meets Self-Supervision.pptx" id="{7F5379A3-3F05-4D05-B55A-543AD04D5051}" vid="{5BB76114-D487-4A50-8447-FDDDD3B64114}"/>
    </a:ext>
  </a:extLst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2196</TotalTime>
  <Words>3607</Words>
  <Application>Microsoft Macintosh PowerPoint</Application>
  <PresentationFormat>寬螢幕</PresentationFormat>
  <Paragraphs>450</Paragraphs>
  <Slides>48</Slides>
  <Notes>29</Notes>
  <HiddenSlides>4</HiddenSlides>
  <MMClips>0</MMClips>
  <ScaleCrop>false</ScaleCrop>
  <HeadingPairs>
    <vt:vector size="6" baseType="variant">
      <vt:variant>
        <vt:lpstr>使用字型</vt:lpstr>
      </vt:variant>
      <vt:variant>
        <vt:i4>8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48</vt:i4>
      </vt:variant>
    </vt:vector>
  </HeadingPairs>
  <TitlesOfParts>
    <vt:vector size="57" baseType="lpstr">
      <vt:lpstr>CMR10</vt:lpstr>
      <vt:lpstr>CMR7</vt:lpstr>
      <vt:lpstr>CMR9</vt:lpstr>
      <vt:lpstr>NimbusRomNo9L</vt:lpstr>
      <vt:lpstr>Arial</vt:lpstr>
      <vt:lpstr>Calibri</vt:lpstr>
      <vt:lpstr>Calibri Light</vt:lpstr>
      <vt:lpstr>Cambria Math</vt:lpstr>
      <vt:lpstr>Office 佈景主題</vt:lpstr>
      <vt:lpstr>Understanding Contrastive Representation Learning through Alignment and Uniformity  on the Hypersphere</vt:lpstr>
      <vt:lpstr>Outline</vt:lpstr>
      <vt:lpstr>Outline</vt:lpstr>
      <vt:lpstr>Introduction – Self-supervised Learning</vt:lpstr>
      <vt:lpstr>Introduction – Contrastive Learning</vt:lpstr>
      <vt:lpstr>Introduction – Contrastive Learning</vt:lpstr>
      <vt:lpstr>Introduction – Contrastive Learning</vt:lpstr>
      <vt:lpstr>Introduction – Unit Hypersphere</vt:lpstr>
      <vt:lpstr>Introduction – Unit Hypersphere</vt:lpstr>
      <vt:lpstr>Introduction – Alignment &amp; Uniformity</vt:lpstr>
      <vt:lpstr>Introduction</vt:lpstr>
      <vt:lpstr>Outline</vt:lpstr>
      <vt:lpstr>Preliminaries</vt:lpstr>
      <vt:lpstr>Preliminaries</vt:lpstr>
      <vt:lpstr>Preliminaries</vt:lpstr>
      <vt:lpstr>Outline</vt:lpstr>
      <vt:lpstr>Alignment and Uniformity</vt:lpstr>
      <vt:lpstr>Alignment and Uniformity</vt:lpstr>
      <vt:lpstr>PowerPoint 簡報</vt:lpstr>
      <vt:lpstr>Quantifying Alignment and Uniformity</vt:lpstr>
      <vt:lpstr>Quantifying Alignment and Uniformity</vt:lpstr>
      <vt:lpstr>Quantifying Alignment and Uniformity</vt:lpstr>
      <vt:lpstr>Quantifying Alignment and Uniformity</vt:lpstr>
      <vt:lpstr>Quantifying Alignment and Uniformity</vt:lpstr>
      <vt:lpstr>Limiting Behavior of Contrastive Learning</vt:lpstr>
      <vt:lpstr>Limiting Behavior of Contrastive Learning</vt:lpstr>
      <vt:lpstr>Limiting Behavior of Contrastive Learning</vt:lpstr>
      <vt:lpstr>Limiting Behavior of Contrastive Learning</vt:lpstr>
      <vt:lpstr>Limiting Behavior of Contrastive Learning</vt:lpstr>
      <vt:lpstr>Limiting Behavior of Contrastive Learning</vt:lpstr>
      <vt:lpstr>Outline</vt:lpstr>
      <vt:lpstr>Experiments</vt:lpstr>
      <vt:lpstr>Experiments</vt:lpstr>
      <vt:lpstr>PowerPoint 簡報</vt:lpstr>
      <vt:lpstr>Results</vt:lpstr>
      <vt:lpstr>Results</vt:lpstr>
      <vt:lpstr>Results</vt:lpstr>
      <vt:lpstr>Results</vt:lpstr>
      <vt:lpstr>Results</vt:lpstr>
      <vt:lpstr>Results</vt:lpstr>
      <vt:lpstr>Results</vt:lpstr>
      <vt:lpstr>Results</vt:lpstr>
      <vt:lpstr>Outline</vt:lpstr>
      <vt:lpstr>Discussion</vt:lpstr>
      <vt:lpstr>Discussion</vt:lpstr>
      <vt:lpstr>Outline</vt:lpstr>
      <vt:lpstr>Progress Report</vt:lpstr>
      <vt:lpstr>Progress Report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Knowledge Distillation Meets Self-Supervision</dc:title>
  <dc:creator>韋志 陳</dc:creator>
  <cp:lastModifiedBy>陳韋志</cp:lastModifiedBy>
  <cp:revision>159</cp:revision>
  <dcterms:created xsi:type="dcterms:W3CDTF">2020-10-25T06:27:09Z</dcterms:created>
  <dcterms:modified xsi:type="dcterms:W3CDTF">2022-02-08T03:04:26Z</dcterms:modified>
</cp:coreProperties>
</file>